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1"/>
  </p:notesMasterIdLst>
  <p:sldIdLst>
    <p:sldId id="402" r:id="rId2"/>
    <p:sldId id="403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336" r:id="rId25"/>
    <p:sldId id="425" r:id="rId26"/>
    <p:sldId id="426" r:id="rId27"/>
    <p:sldId id="427" r:id="rId28"/>
    <p:sldId id="428" r:id="rId29"/>
    <p:sldId id="429" r:id="rId30"/>
    <p:sldId id="333" r:id="rId31"/>
    <p:sldId id="334" r:id="rId32"/>
    <p:sldId id="335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  <p:sldId id="444" r:id="rId48"/>
    <p:sldId id="445" r:id="rId49"/>
    <p:sldId id="33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D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83096" autoAdjust="0"/>
  </p:normalViewPr>
  <p:slideViewPr>
    <p:cSldViewPr>
      <p:cViewPr varScale="1">
        <p:scale>
          <a:sx n="71" d="100"/>
          <a:sy n="71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image" Target="../media/image97.png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C8D77-5CEF-4A8E-9998-C02F59A756CA}" type="datetimeFigureOut">
              <a:rPr lang="en-US" smtClean="0"/>
              <a:t>12/2/2017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C2633-BA35-4035-BB98-1813E77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D1377AF-2D24-45FE-BCDD-75869716F15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815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basis for this important application is that when operated in the active mode, the BJT functions as a voltage-controlled current source: the base–emitter voltage controls the collector current. Although the control relationship is nonlinear (exponential), we will shortly devise a method for obtaining almost-linear amplification from this fundamentally nonlinear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2633-BA35-4035-BB98-1813E77492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45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output voltage is taken between the collector and ground, rather than simply across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is done because of the need to maintain a ground reference throughout the circuit.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2633-BA35-4035-BB98-1813E77492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simple way to convert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transconductance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amplifier to a voltage amplifier is to pass the output current through a resistor and take the voltage across the resistor as the output.</a:t>
            </a:r>
            <a:endParaRPr 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1E70F6D-1F75-4F5D-BCE9-BF2E06D6F794}" type="slidenum">
              <a:rPr lang="en-US" sz="1200" smtClean="0">
                <a:latin typeface="Arial" charset="0"/>
              </a:rPr>
              <a:pPr eaLnBrk="1" hangingPunct="1"/>
              <a:t>6</a:t>
            </a:fld>
            <a:endParaRPr lang="en-US" sz="12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7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Biasing enables us to obtain almost-linear amplification from the BJT. The technique is illustrated in Fig. 6.32(a). A dc voltage VBE is selected to obtain operation at a point Q on the segment YZ of the VTC. How to select an appropriate location for the bias point Q will be discussed shortly.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2633-BA35-4035-BB98-1813E77492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Effect of bias-point location on allowable signal swing: Load line A results in bias point Q</a:t>
            </a:r>
            <a:r>
              <a:rPr lang="en-US" i="1" dirty="0" smtClean="0"/>
              <a:t>A </a:t>
            </a:r>
            <a:r>
              <a:rPr lang="en-US" dirty="0" smtClean="0"/>
              <a:t>with a corresponding </a:t>
            </a:r>
            <a:r>
              <a:rPr lang="en-US" i="1" dirty="0" smtClean="0"/>
              <a:t>VCE </a:t>
            </a:r>
            <a:r>
              <a:rPr lang="en-US" dirty="0" smtClean="0"/>
              <a:t>that is too close to </a:t>
            </a:r>
            <a:r>
              <a:rPr lang="en-US" i="1" dirty="0" smtClean="0"/>
              <a:t>VCC </a:t>
            </a:r>
            <a:r>
              <a:rPr lang="en-US" dirty="0" smtClean="0"/>
              <a:t>and thus limits the positive swing of </a:t>
            </a:r>
            <a:r>
              <a:rPr lang="en-US" i="1" dirty="0" err="1" smtClean="0"/>
              <a:t>vCE</a:t>
            </a:r>
            <a:r>
              <a:rPr lang="en-US" dirty="0" smtClean="0"/>
              <a:t>. At the other extreme, load line B results in an operating point, Q</a:t>
            </a:r>
            <a:r>
              <a:rPr lang="en-US" i="1" dirty="0" smtClean="0"/>
              <a:t>B</a:t>
            </a:r>
            <a:r>
              <a:rPr lang="en-US" dirty="0" smtClean="0"/>
              <a:t>, too close to the saturation region, thus limiting the negative swing of </a:t>
            </a:r>
            <a:r>
              <a:rPr lang="en-US" i="1" dirty="0" err="1" smtClean="0"/>
              <a:t>vCE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2633-BA35-4035-BB98-1813E77492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86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Effect of bias-point location on allowable signal swing: Load line A results in bias point Q</a:t>
            </a:r>
            <a:r>
              <a:rPr lang="en-US" i="1" dirty="0" smtClean="0"/>
              <a:t>A </a:t>
            </a:r>
            <a:r>
              <a:rPr lang="en-US" dirty="0" smtClean="0"/>
              <a:t>with a corresponding </a:t>
            </a:r>
            <a:r>
              <a:rPr lang="en-US" i="1" dirty="0" smtClean="0"/>
              <a:t>VCE </a:t>
            </a:r>
            <a:r>
              <a:rPr lang="en-US" dirty="0" smtClean="0"/>
              <a:t>that is too close to </a:t>
            </a:r>
            <a:r>
              <a:rPr lang="en-US" i="1" dirty="0" smtClean="0"/>
              <a:t>VCC </a:t>
            </a:r>
            <a:r>
              <a:rPr lang="en-US" dirty="0" smtClean="0"/>
              <a:t>and thus limits the positive swing of </a:t>
            </a:r>
            <a:r>
              <a:rPr lang="en-US" i="1" dirty="0" err="1" smtClean="0"/>
              <a:t>vCE</a:t>
            </a:r>
            <a:r>
              <a:rPr lang="en-US" dirty="0" smtClean="0"/>
              <a:t>. At the other extreme, load line B results in an operating point, Q</a:t>
            </a:r>
            <a:r>
              <a:rPr lang="en-US" i="1" dirty="0" smtClean="0"/>
              <a:t>B</a:t>
            </a:r>
            <a:r>
              <a:rPr lang="en-US" dirty="0" smtClean="0"/>
              <a:t>, too close to the saturation region, thus limiting the negative swing of </a:t>
            </a:r>
            <a:r>
              <a:rPr lang="en-US" i="1" dirty="0" err="1" smtClean="0"/>
              <a:t>vCE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2633-BA35-4035-BB98-1813E77492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44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the base–emitter junction is forward biased by a dc voltage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VBE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(battery). The reverse bias of the collector–base junction is established by connecting the collector to another power supply of voltage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VCC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a resistor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input signal to be amplified is represented by the voltage source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vbe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superimposed on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2633-BA35-4035-BB98-1813E77492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46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Thus the gain will be somewhat reduced. Obviously if </a:t>
            </a:r>
            <a:r>
              <a:rPr lang="en-US" i="1" dirty="0" err="1" smtClean="0"/>
              <a:t>ro</a:t>
            </a:r>
            <a:r>
              <a:rPr lang="en-US" i="1" dirty="0" smtClean="0"/>
              <a:t> </a:t>
            </a:r>
            <a:r>
              <a:rPr lang="en-US" dirty="0" smtClean="0"/>
              <a:t> &gt;&gt; </a:t>
            </a:r>
            <a:r>
              <a:rPr lang="en-US" i="1" dirty="0" smtClean="0"/>
              <a:t>RC</a:t>
            </a:r>
            <a:r>
              <a:rPr lang="en-US" dirty="0" smtClean="0"/>
              <a:t>, the reduction in gain will be</a:t>
            </a:r>
          </a:p>
          <a:p>
            <a:r>
              <a:rPr lang="en-US" dirty="0" smtClean="0"/>
              <a:t>negligible, and one can ignore the effect of </a:t>
            </a:r>
            <a:r>
              <a:rPr lang="en-US" i="1" dirty="0" smtClean="0"/>
              <a:t>ro</a:t>
            </a:r>
            <a:r>
              <a:rPr lang="en-US" dirty="0" smtClean="0"/>
              <a:t>. In general, in such a configuration </a:t>
            </a:r>
            <a:r>
              <a:rPr lang="en-US" i="1" dirty="0" err="1" smtClean="0"/>
              <a:t>ro</a:t>
            </a:r>
            <a:r>
              <a:rPr lang="en-US" i="1" dirty="0" smtClean="0"/>
              <a:t> </a:t>
            </a:r>
            <a:r>
              <a:rPr lang="en-US" dirty="0" smtClean="0"/>
              <a:t>can be</a:t>
            </a:r>
          </a:p>
          <a:p>
            <a:r>
              <a:rPr lang="en-US" dirty="0" smtClean="0"/>
              <a:t>neglected if it is greater than 10</a:t>
            </a:r>
            <a:r>
              <a:rPr lang="en-US" i="1" dirty="0" smtClean="0"/>
              <a:t>RC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5663-2F8B-4462-A5A1-28A731B43D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7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FE15272-326A-4D1C-BE82-421C28C3593B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0A2-66CC-4A58-AFDC-95055AEC0B65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0890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0A2-66CC-4A58-AFDC-95055AEC0B65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62275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0A2-66CC-4A58-AFDC-95055AEC0B65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618423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0A2-66CC-4A58-AFDC-95055AEC0B65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8296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0A2-66CC-4A58-AFDC-95055AEC0B65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2489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90A2-66CC-4A58-AFDC-95055AEC0B65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99318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CC88-676D-48B6-B6C6-F26C87581F7A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45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9350-4991-49D7-8D91-1CA5C482B8BA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1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027D-B150-4F94-BD80-837075888B57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3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124F-21F5-4607-A5DE-5858D8B93DB4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35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B16E-EE94-4744-AA07-E45960775D93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277EE-9669-4B47-9BD8-301B5E1A58F1}" type="datetime1">
              <a:rPr lang="en-US" smtClean="0"/>
              <a:t>12/2/2017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93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7239C-F799-454D-9169-17E9E1F8A9A5}" type="datetime1">
              <a:rPr lang="en-US" smtClean="0"/>
              <a:t>12/2/2017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3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6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0A0-460C-47F0-B580-A934B7FACFEC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5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8700-6570-4B8C-AEF6-D6D088478175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9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1590A2-66CC-4A58-AFDC-95055AEC0B65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3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1.png"/><Relationship Id="rId17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8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 txBox="1">
            <a:spLocks/>
          </p:cNvSpPr>
          <p:nvPr/>
        </p:nvSpPr>
        <p:spPr bwMode="auto">
          <a:xfrm>
            <a:off x="685800" y="233997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4686300" algn="l"/>
              </a:tabLst>
              <a:defRPr/>
            </a:pPr>
            <a:r>
              <a:rPr lang="en-US" sz="4400" dirty="0"/>
              <a:t>Lecture </a:t>
            </a:r>
            <a:r>
              <a:rPr lang="en-US" sz="4400" dirty="0" smtClean="0"/>
              <a:t>07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Bipolar Junction </a:t>
            </a:r>
            <a:r>
              <a:rPr lang="en-US" sz="4400" dirty="0" smtClean="0"/>
              <a:t>Transistors (2)</a:t>
            </a:r>
            <a:endParaRPr lang="en-US" alt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411" name="Subtitle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Prepared By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Dr. Eng. </a:t>
            </a:r>
            <a:r>
              <a:rPr lang="en-US" altLang="en-US" sz="3200" dirty="0" err="1">
                <a:solidFill>
                  <a:schemeClr val="tx1"/>
                </a:solidFill>
                <a:latin typeface="Calibri" panose="020F0502020204030204" pitchFamily="34" charset="0"/>
              </a:rPr>
              <a:t>Sherif</a:t>
            </a: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 Hekal</a:t>
            </a:r>
          </a:p>
          <a:p>
            <a:pPr algn="ctr" eaLnBrk="1" hangingPunct="1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chemeClr val="tx1"/>
                </a:solidFill>
                <a:latin typeface="Calibri" panose="020F0502020204030204" pitchFamily="34" charset="0"/>
              </a:rPr>
              <a:t>Assistant Professor, CCE department</a:t>
            </a: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068513" y="990600"/>
            <a:ext cx="500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3B42D1"/>
                </a:solidFill>
              </a:rPr>
              <a:t>CCE201: Solid State Electronic Devices</a:t>
            </a:r>
            <a:endParaRPr lang="en-US" altLang="en-US" sz="2400">
              <a:solidFill>
                <a:srgbClr val="3B42D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AC791-352C-4518-A095-44E60C187E2D}" type="datetime1">
              <a:rPr lang="en-US" altLang="en-US"/>
              <a:pPr>
                <a:defRPr/>
              </a:pPr>
              <a:t>12/2/2017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Lecture 01</a:t>
            </a:r>
          </a:p>
        </p:txBody>
      </p:sp>
      <p:sp>
        <p:nvSpPr>
          <p:cNvPr id="174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C5BECC-D102-42EA-9E3A-DF3AC69B9854}" type="slidenum">
              <a:rPr lang="en-US" altLang="en-US" smtClean="0">
                <a:solidFill>
                  <a:srgbClr val="898989"/>
                </a:solidFill>
              </a:rPr>
              <a:pPr/>
              <a:t>1</a:t>
            </a:fld>
            <a:endParaRPr lang="en-US" altLang="en-US" smtClean="0">
              <a:solidFill>
                <a:srgbClr val="898989"/>
              </a:solidFill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041650" y="1428750"/>
            <a:ext cx="3060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3B42D1"/>
                </a:solidFill>
              </a:rPr>
              <a:t>EEC223: Electronics (1)</a:t>
            </a:r>
            <a:endParaRPr lang="en-US" altLang="en-US" sz="2400" dirty="0">
              <a:solidFill>
                <a:srgbClr val="3B42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6" name="Picture 9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975350"/>
            <a:ext cx="8740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se06F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8312"/>
            <a:ext cx="7772400" cy="578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17B9-3028-4A17-889F-FBE0860A4C08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4191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Biasing </a:t>
            </a:r>
            <a:r>
              <a:rPr lang="en-US" sz="2800" dirty="0"/>
              <a:t>the BJT to Obtain Linear Amplification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513" y="6266690"/>
            <a:ext cx="94248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" panose="02020603050405020304" pitchFamily="18" charset="0"/>
                <a:cs typeface="Times" panose="02020603050405020304" pitchFamily="18" charset="0"/>
              </a:rPr>
              <a:t>Figure 7.3</a:t>
            </a:r>
            <a:endParaRPr lang="en-US" sz="12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33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Biasing </a:t>
            </a:r>
            <a:r>
              <a:rPr lang="en-US" dirty="0"/>
              <a:t>the BJT to Obtain Linear Amplification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2379842"/>
            <a:ext cx="3810002" cy="28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90" y="2920107"/>
            <a:ext cx="3429000" cy="30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5357383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Biasing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7908" y="2528759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Biasing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61563-0ACA-4365-AFE1-A1B8E10469DA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Small-Signal Voltage 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4" y="2362200"/>
            <a:ext cx="7205135" cy="3444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If the input signal </a:t>
            </a:r>
            <a:r>
              <a:rPr lang="en-US" sz="2000" dirty="0" smtClean="0"/>
              <a:t> 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be</a:t>
            </a:r>
            <a:r>
              <a:rPr lang="en-US" sz="2000" i="1" dirty="0" smtClean="0"/>
              <a:t> </a:t>
            </a:r>
            <a:r>
              <a:rPr lang="en-US" sz="2000" dirty="0" smtClean="0"/>
              <a:t>is </a:t>
            </a:r>
            <a:r>
              <a:rPr lang="en-US" sz="2000" dirty="0"/>
              <a:t>kept small, the corresponding signal 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ce</a:t>
            </a:r>
            <a:r>
              <a:rPr lang="en-US" sz="2000" i="1" baseline="-25000" dirty="0" smtClean="0"/>
              <a:t> </a:t>
            </a:r>
            <a:r>
              <a:rPr lang="en-US" sz="2000" dirty="0" smtClean="0"/>
              <a:t>at </a:t>
            </a:r>
            <a:r>
              <a:rPr lang="en-US" sz="2000" dirty="0"/>
              <a:t>the output will be </a:t>
            </a:r>
            <a:r>
              <a:rPr lang="en-US" sz="2000" dirty="0" smtClean="0"/>
              <a:t>nearly proportional </a:t>
            </a:r>
            <a:r>
              <a:rPr lang="en-US" sz="2000" dirty="0"/>
              <a:t>to with the constant of proportionality being the slope of the </a:t>
            </a:r>
            <a:r>
              <a:rPr lang="en-US" sz="2000" dirty="0" smtClean="0"/>
              <a:t>almost-linear segment </a:t>
            </a:r>
            <a:r>
              <a:rPr lang="en-US" sz="2000" dirty="0"/>
              <a:t>of the VTC around Q.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91894"/>
            <a:ext cx="1900237" cy="78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17" y="4430033"/>
            <a:ext cx="3505200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89" y="5284409"/>
            <a:ext cx="1669257" cy="7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9D0B-2EE6-4932-A2FE-5E6510F40A12}" type="datetime1">
              <a:rPr lang="en-US" smtClean="0"/>
              <a:t>12/2/2017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8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5D26-D1AE-4915-A979-1D67461084D3}" type="datetime1">
              <a:rPr lang="en-US" smtClean="0"/>
              <a:t>12/2/2017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7926" y="671542"/>
            <a:ext cx="6797675" cy="738188"/>
          </a:xfrm>
        </p:spPr>
        <p:txBody>
          <a:bodyPr>
            <a:normAutofit/>
          </a:bodyPr>
          <a:lstStyle/>
          <a:p>
            <a:r>
              <a:rPr lang="en-US" sz="3600" dirty="0"/>
              <a:t>Locating the Bias Point Q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603126"/>
            <a:ext cx="4410272" cy="26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301" y="5409688"/>
            <a:ext cx="1701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1" y="1685152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bias point Q is determined by the value of </a:t>
            </a:r>
            <a:r>
              <a:rPr lang="en-US" sz="2400" i="1" dirty="0" smtClean="0"/>
              <a:t>V</a:t>
            </a:r>
            <a:r>
              <a:rPr lang="en-US" sz="2400" baseline="-25000" dirty="0" smtClean="0"/>
              <a:t>BE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that of the load </a:t>
            </a:r>
            <a:r>
              <a:rPr lang="en-US" sz="2400" dirty="0" smtClean="0"/>
              <a:t>resistance </a:t>
            </a:r>
            <a:r>
              <a:rPr lang="en-US" sz="2400" i="1" dirty="0"/>
              <a:t>R</a:t>
            </a:r>
            <a:r>
              <a:rPr lang="en-US" sz="2400" baseline="-25000" dirty="0"/>
              <a:t>C</a:t>
            </a:r>
            <a:r>
              <a:rPr lang="en-US" sz="240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22843"/>
            <a:ext cx="1905000" cy="61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14" y="2492665"/>
            <a:ext cx="2139071" cy="27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87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55D37-9488-4A75-8FBA-F8288852EDEC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7035" y="609601"/>
            <a:ext cx="6799262" cy="762000"/>
          </a:xfrm>
        </p:spPr>
        <p:txBody>
          <a:bodyPr>
            <a:normAutofit/>
          </a:bodyPr>
          <a:lstStyle/>
          <a:p>
            <a:r>
              <a:rPr lang="en-US" sz="3600" dirty="0"/>
              <a:t>Locating the Bias Point Q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116" y="1371601"/>
            <a:ext cx="3507005" cy="306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199" y="4622905"/>
            <a:ext cx="7467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Effect of bias-point location on allowable signal swing: </a:t>
            </a:r>
            <a:endParaRPr lang="en-US" dirty="0" smtClean="0"/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Load </a:t>
            </a:r>
            <a:r>
              <a:rPr lang="en-US" dirty="0">
                <a:solidFill>
                  <a:srgbClr val="FF0000"/>
                </a:solidFill>
              </a:rPr>
              <a:t>line A </a:t>
            </a:r>
            <a:r>
              <a:rPr lang="en-US" dirty="0"/>
              <a:t>results in bias point </a:t>
            </a:r>
            <a:r>
              <a:rPr lang="en-US" dirty="0" smtClean="0"/>
              <a:t>Q</a:t>
            </a:r>
            <a:r>
              <a:rPr lang="en-US" baseline="-25000" dirty="0" smtClean="0"/>
              <a:t>A</a:t>
            </a:r>
            <a:r>
              <a:rPr lang="en-US" i="1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 corresponding </a:t>
            </a:r>
            <a:r>
              <a:rPr lang="en-US" i="1" dirty="0"/>
              <a:t>V</a:t>
            </a:r>
            <a:r>
              <a:rPr lang="en-US" baseline="-25000" dirty="0"/>
              <a:t>CE</a:t>
            </a:r>
            <a:r>
              <a:rPr lang="en-US" i="1" dirty="0"/>
              <a:t> </a:t>
            </a:r>
            <a:r>
              <a:rPr lang="en-US" dirty="0"/>
              <a:t>that is too close to </a:t>
            </a:r>
            <a:r>
              <a:rPr lang="en-US" i="1" dirty="0"/>
              <a:t>V</a:t>
            </a:r>
            <a:r>
              <a:rPr lang="en-US" baseline="-25000" dirty="0"/>
              <a:t>CC</a:t>
            </a:r>
            <a:r>
              <a:rPr lang="en-US" i="1" dirty="0"/>
              <a:t> </a:t>
            </a:r>
            <a:r>
              <a:rPr lang="en-US" dirty="0"/>
              <a:t>and thus </a:t>
            </a:r>
            <a:r>
              <a:rPr lang="en-US" dirty="0">
                <a:solidFill>
                  <a:srgbClr val="FF0000"/>
                </a:solidFill>
              </a:rPr>
              <a:t>limits the positive swing of </a:t>
            </a:r>
            <a:r>
              <a:rPr lang="en-US" i="1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CE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other extreme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load line B </a:t>
            </a:r>
            <a:r>
              <a:rPr lang="en-US" dirty="0"/>
              <a:t>results in an operating point, Q</a:t>
            </a:r>
            <a:r>
              <a:rPr lang="en-US" baseline="-25000" dirty="0"/>
              <a:t>B</a:t>
            </a:r>
            <a:r>
              <a:rPr lang="en-US" dirty="0"/>
              <a:t>, too close to the saturation region, thus </a:t>
            </a:r>
            <a:r>
              <a:rPr lang="en-US" dirty="0">
                <a:solidFill>
                  <a:srgbClr val="FF0000"/>
                </a:solidFill>
              </a:rPr>
              <a:t>limiting the </a:t>
            </a:r>
            <a:r>
              <a:rPr lang="en-US" dirty="0" smtClean="0">
                <a:solidFill>
                  <a:srgbClr val="FF0000"/>
                </a:solidFill>
              </a:rPr>
              <a:t>negative swing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i="1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7" y="476766"/>
            <a:ext cx="6798734" cy="1303867"/>
          </a:xfrm>
        </p:spPr>
        <p:txBody>
          <a:bodyPr>
            <a:normAutofit/>
          </a:bodyPr>
          <a:lstStyle/>
          <a:p>
            <a:r>
              <a:rPr lang="en-US" sz="3600" dirty="0"/>
              <a:t>Small-Signal Operation and Models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362200"/>
            <a:ext cx="6400800" cy="36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764268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consider once more </a:t>
            </a:r>
            <a:r>
              <a:rPr lang="en-US" dirty="0" smtClean="0"/>
              <a:t>the </a:t>
            </a:r>
            <a:r>
              <a:rPr lang="en-US" i="1" dirty="0" smtClean="0"/>
              <a:t>conceptual </a:t>
            </a:r>
            <a:r>
              <a:rPr lang="en-US" dirty="0"/>
              <a:t>amplifier circuit shown in </a:t>
            </a:r>
            <a:r>
              <a:rPr lang="en-US" dirty="0" smtClean="0"/>
              <a:t>Fig below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4419600" y="28194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38600" y="2438400"/>
            <a:ext cx="123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analysis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E47C-2B0F-4085-AF86-ABCFBF116003}" type="datetime1">
              <a:rPr lang="en-US" smtClean="0"/>
              <a:t>12/2/2017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5DBC6-C6C2-4169-B5C0-575DCAB05607}" type="datetime1">
              <a:rPr lang="en-US" smtClean="0"/>
              <a:t>12/2/2017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34269" y="656829"/>
            <a:ext cx="6799262" cy="819314"/>
          </a:xfrm>
        </p:spPr>
        <p:txBody>
          <a:bodyPr>
            <a:normAutofit/>
          </a:bodyPr>
          <a:lstStyle/>
          <a:p>
            <a:r>
              <a:rPr lang="en-US" sz="3600" dirty="0"/>
              <a:t>Small-Signal Operation and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13226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consider first the dc bias conditions by setting the signal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be</a:t>
            </a:r>
            <a:r>
              <a:rPr lang="en-US" sz="2000" i="1" dirty="0"/>
              <a:t> </a:t>
            </a:r>
            <a:r>
              <a:rPr lang="en-US" sz="2000" dirty="0"/>
              <a:t>to zero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236" y="2065361"/>
            <a:ext cx="234315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14586"/>
            <a:ext cx="16764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65" y="3594029"/>
            <a:ext cx="1805270" cy="83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4695825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active-mode operation, </a:t>
            </a:r>
            <a:r>
              <a:rPr lang="en-US" sz="2000" i="1" dirty="0"/>
              <a:t>V</a:t>
            </a:r>
            <a:r>
              <a:rPr lang="en-US" sz="2000" baseline="-25000" dirty="0"/>
              <a:t>C</a:t>
            </a:r>
            <a:r>
              <a:rPr lang="en-US" sz="2000" i="1" dirty="0"/>
              <a:t> </a:t>
            </a:r>
            <a:r>
              <a:rPr lang="en-US" sz="2000" dirty="0"/>
              <a:t>should be greater than (</a:t>
            </a:r>
            <a:r>
              <a:rPr lang="en-US" sz="2000" i="1" dirty="0"/>
              <a:t>V</a:t>
            </a:r>
            <a:r>
              <a:rPr lang="en-US" sz="2000" baseline="-25000" dirty="0"/>
              <a:t>B</a:t>
            </a:r>
            <a:r>
              <a:rPr lang="en-US" sz="2000" i="1" dirty="0"/>
              <a:t> </a:t>
            </a:r>
            <a:r>
              <a:rPr lang="en-US" sz="2000" dirty="0"/>
              <a:t>− 0.4) by an </a:t>
            </a:r>
            <a:r>
              <a:rPr lang="en-US" sz="2000" dirty="0" smtClean="0"/>
              <a:t>amount that </a:t>
            </a:r>
            <a:r>
              <a:rPr lang="en-US" sz="2000" dirty="0"/>
              <a:t>allows for the required signal swing at the collector.</a:t>
            </a:r>
          </a:p>
        </p:txBody>
      </p:sp>
    </p:spTree>
    <p:extLst>
      <p:ext uri="{BB962C8B-B14F-4D97-AF65-F5344CB8AC3E}">
        <p14:creationId xmlns:p14="http://schemas.microsoft.com/office/powerpoint/2010/main" val="16202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C7A3D-D5E5-4ED7-AD5F-DD55D0DDDCDE}" type="datetime1">
              <a:rPr lang="en-US" smtClean="0"/>
              <a:t>12/2/2017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0469" y="507453"/>
            <a:ext cx="6799262" cy="871537"/>
          </a:xfrm>
        </p:spPr>
        <p:txBody>
          <a:bodyPr>
            <a:normAutofit/>
          </a:bodyPr>
          <a:lstStyle/>
          <a:p>
            <a:r>
              <a:rPr lang="en-US" sz="3600" dirty="0"/>
              <a:t>Small-Signal Operation and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366" y="1324734"/>
            <a:ext cx="73550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a signal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be</a:t>
            </a:r>
            <a:r>
              <a:rPr lang="en-US" sz="2000" i="1" baseline="-25000" dirty="0"/>
              <a:t> </a:t>
            </a:r>
            <a:r>
              <a:rPr lang="en-US" sz="2000" dirty="0"/>
              <a:t>is applied as shown in </a:t>
            </a:r>
            <a:r>
              <a:rPr lang="en-US" sz="2000" dirty="0" smtClean="0"/>
              <a:t>Figure, </a:t>
            </a:r>
            <a:r>
              <a:rPr lang="en-US" sz="2000" dirty="0"/>
              <a:t>the total instantaneous base–emitter </a:t>
            </a:r>
            <a:r>
              <a:rPr lang="en-US" sz="2000" dirty="0" smtClean="0"/>
              <a:t>voltage </a:t>
            </a:r>
            <a:r>
              <a:rPr lang="en-US" sz="2000" i="1" dirty="0" err="1" smtClean="0"/>
              <a:t>v</a:t>
            </a:r>
            <a:r>
              <a:rPr lang="en-US" sz="2000" i="1" baseline="-25000" dirty="0" err="1" smtClean="0"/>
              <a:t>BE</a:t>
            </a:r>
            <a:r>
              <a:rPr lang="en-US" sz="2000" i="1" baseline="-25000" dirty="0" smtClean="0"/>
              <a:t> </a:t>
            </a:r>
            <a:r>
              <a:rPr lang="en-US" sz="2000" dirty="0"/>
              <a:t>becomes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228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67" y="2095500"/>
            <a:ext cx="182335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88" y="2438400"/>
            <a:ext cx="3826513" cy="109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851" y="3485891"/>
            <a:ext cx="188827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6136" y="4114800"/>
            <a:ext cx="5530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Now, if </a:t>
            </a:r>
            <a:r>
              <a:rPr lang="en-US" i="1" dirty="0" err="1"/>
              <a:t>v</a:t>
            </a:r>
            <a:r>
              <a:rPr lang="en-US" baseline="-25000" dirty="0" err="1"/>
              <a:t>be</a:t>
            </a:r>
            <a:r>
              <a:rPr lang="en-US" i="1" dirty="0"/>
              <a:t> </a:t>
            </a:r>
            <a:r>
              <a:rPr lang="en-US" dirty="0"/>
              <a:t> </a:t>
            </a:r>
            <a:r>
              <a:rPr lang="en-US" dirty="0" smtClean="0"/>
              <a:t>&lt;&lt; </a:t>
            </a:r>
            <a:r>
              <a:rPr lang="en-US" i="1" dirty="0" smtClean="0"/>
              <a:t>V</a:t>
            </a:r>
            <a:r>
              <a:rPr lang="en-US" baseline="-25000" dirty="0" smtClean="0"/>
              <a:t>T </a:t>
            </a:r>
            <a:r>
              <a:rPr lang="en-US" dirty="0"/>
              <a:t>(peak </a:t>
            </a:r>
            <a:r>
              <a:rPr lang="en-US" dirty="0" smtClean="0"/>
              <a:t>of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be</a:t>
            </a:r>
            <a:r>
              <a:rPr lang="en-US" baseline="-25000" dirty="0" smtClean="0"/>
              <a:t> </a:t>
            </a:r>
            <a:r>
              <a:rPr lang="en-US" dirty="0" smtClean="0"/>
              <a:t>&lt; 10 mV), </a:t>
            </a:r>
            <a:r>
              <a:rPr lang="en-US" dirty="0"/>
              <a:t>we may approximate </a:t>
            </a:r>
            <a:r>
              <a:rPr lang="en-US" dirty="0" smtClean="0"/>
              <a:t>the above Equation as</a:t>
            </a:r>
            <a:endParaRPr lang="en-US" dirty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1607754" cy="52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8" y="4648200"/>
            <a:ext cx="1581037" cy="64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3625645" y="4800600"/>
            <a:ext cx="489155" cy="26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02" y="5207360"/>
            <a:ext cx="1197850" cy="6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58" y="5291407"/>
            <a:ext cx="1519242" cy="49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616495" y="5406950"/>
            <a:ext cx="489155" cy="26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00" y="5791200"/>
            <a:ext cx="920201" cy="6134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6137" y="5913268"/>
            <a:ext cx="4048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called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transconductance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0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75FA4-9522-41A6-B66E-BFDE7FEB6F60}" type="datetime1">
              <a:rPr lang="en-US" smtClean="0"/>
              <a:t>12/2/2017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2659" y="631328"/>
            <a:ext cx="6799262" cy="6143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Small-Signal Operation and Models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46" y="1942088"/>
            <a:ext cx="12477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4834" y="1345230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determine the resistance seen by </a:t>
            </a:r>
            <a:r>
              <a:rPr lang="en-US" i="1" dirty="0" err="1"/>
              <a:t>v</a:t>
            </a:r>
            <a:r>
              <a:rPr lang="en-US" baseline="-25000" dirty="0" err="1"/>
              <a:t>be</a:t>
            </a:r>
            <a:r>
              <a:rPr lang="en-US" dirty="0"/>
              <a:t>, we first evaluate the total base current </a:t>
            </a:r>
            <a:r>
              <a:rPr lang="en-US" i="1" dirty="0" err="1"/>
              <a:t>i</a:t>
            </a:r>
            <a:r>
              <a:rPr lang="en-US" baseline="-25000" dirty="0" err="1"/>
              <a:t>B</a:t>
            </a:r>
            <a:r>
              <a:rPr lang="en-US" i="1" dirty="0"/>
              <a:t> </a:t>
            </a:r>
            <a:r>
              <a:rPr lang="en-US" dirty="0"/>
              <a:t>using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62452"/>
            <a:ext cx="2549183" cy="70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44" y="2667000"/>
            <a:ext cx="1746311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75" y="3222242"/>
            <a:ext cx="139904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64834" y="4096934"/>
            <a:ext cx="3566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Substituting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⁄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gives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13" y="3986213"/>
            <a:ext cx="126693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64834" y="4572000"/>
            <a:ext cx="769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small-signal input resistance between base and emitter, </a:t>
            </a:r>
            <a:r>
              <a:rPr lang="en-US" i="1" dirty="0"/>
              <a:t>looking into the base, </a:t>
            </a:r>
            <a:r>
              <a:rPr lang="en-US" dirty="0"/>
              <a:t>is </a:t>
            </a:r>
            <a:r>
              <a:rPr lang="en-US" dirty="0" smtClean="0"/>
              <a:t>denoted by </a:t>
            </a:r>
            <a:r>
              <a:rPr lang="en-US" i="1" dirty="0"/>
              <a:t>r</a:t>
            </a:r>
            <a:r>
              <a:rPr lang="en-US" baseline="-25000" dirty="0"/>
              <a:t>π</a:t>
            </a:r>
            <a:r>
              <a:rPr lang="en-US" dirty="0"/>
              <a:t> and is defined as</a:t>
            </a: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13" y="4892635"/>
            <a:ext cx="990601" cy="60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8" y="5542389"/>
            <a:ext cx="1079469" cy="7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2673" y="5708200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Hence,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620813" y="5737723"/>
            <a:ext cx="489155" cy="26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87" y="5535704"/>
            <a:ext cx="978527" cy="6648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8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0AE6-730F-4C39-9AE5-B01FDCC0A227}" type="datetime1">
              <a:rPr lang="en-US" smtClean="0"/>
              <a:t>12/2/2017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7279" y="650299"/>
            <a:ext cx="6799262" cy="4492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Small-Signal Operation and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total emitter current </a:t>
            </a:r>
            <a:r>
              <a:rPr lang="en-US" i="1" dirty="0" err="1"/>
              <a:t>i</a:t>
            </a:r>
            <a:r>
              <a:rPr lang="en-US" baseline="-25000" dirty="0" err="1"/>
              <a:t>E</a:t>
            </a:r>
            <a:r>
              <a:rPr lang="en-US" i="1" dirty="0"/>
              <a:t> </a:t>
            </a:r>
            <a:r>
              <a:rPr lang="en-US" dirty="0"/>
              <a:t>can be determined from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399" y="1320365"/>
            <a:ext cx="1143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90699"/>
            <a:ext cx="19778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089" y="2500312"/>
            <a:ext cx="1564821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93572"/>
            <a:ext cx="306338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918712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I</a:t>
            </a:r>
            <a:r>
              <a:rPr lang="en-US" baseline="-25000" dirty="0"/>
              <a:t>E</a:t>
            </a:r>
            <a:r>
              <a:rPr lang="en-US" i="1" dirty="0"/>
              <a:t> </a:t>
            </a:r>
            <a:r>
              <a:rPr lang="en-US" dirty="0"/>
              <a:t>is equal to </a:t>
            </a:r>
            <a:r>
              <a:rPr lang="en-US" i="1" dirty="0"/>
              <a:t>I</a:t>
            </a:r>
            <a:r>
              <a:rPr lang="en-US" baseline="-25000" dirty="0"/>
              <a:t>C</a:t>
            </a:r>
            <a:r>
              <a:rPr lang="en-US" i="1" dirty="0"/>
              <a:t> </a:t>
            </a:r>
            <a:r>
              <a:rPr lang="en-US" dirty="0"/>
              <a:t>/α and the signal current </a:t>
            </a:r>
            <a:r>
              <a:rPr lang="en-US" i="1" dirty="0" err="1"/>
              <a:t>i</a:t>
            </a:r>
            <a:r>
              <a:rPr lang="en-US" baseline="-25000" dirty="0" err="1"/>
              <a:t>e</a:t>
            </a:r>
            <a:r>
              <a:rPr lang="en-US" i="1" dirty="0"/>
              <a:t> </a:t>
            </a:r>
            <a:r>
              <a:rPr lang="en-US" dirty="0"/>
              <a:t>is given by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454" y="3886200"/>
            <a:ext cx="7910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we denote the small-signal resistance between base and emitter </a:t>
            </a:r>
            <a:r>
              <a:rPr lang="en-US" i="1" dirty="0"/>
              <a:t>looking into the emitter </a:t>
            </a:r>
            <a:r>
              <a:rPr lang="en-US" dirty="0" smtClean="0"/>
              <a:t>by </a:t>
            </a:r>
            <a:r>
              <a:rPr lang="en-US" i="1" dirty="0" smtClean="0"/>
              <a:t>r</a:t>
            </a:r>
            <a:r>
              <a:rPr lang="en-US" baseline="-25000" dirty="0" smtClean="0"/>
              <a:t>e</a:t>
            </a:r>
            <a:r>
              <a:rPr lang="en-US" dirty="0"/>
              <a:t>, it can be defined as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15" y="4352925"/>
            <a:ext cx="110262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5029200"/>
            <a:ext cx="462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 is </a:t>
            </a:r>
            <a:r>
              <a:rPr lang="en-US" dirty="0"/>
              <a:t>called the </a:t>
            </a:r>
            <a:r>
              <a:rPr lang="en-US" b="1" dirty="0"/>
              <a:t>emitter resistance</a:t>
            </a:r>
            <a:r>
              <a:rPr lang="en-US" dirty="0"/>
              <a:t>, </a:t>
            </a:r>
            <a:r>
              <a:rPr lang="en-US" dirty="0" smtClean="0"/>
              <a:t>and  </a:t>
            </a:r>
            <a:r>
              <a:rPr lang="en-US" dirty="0"/>
              <a:t>given by</a:t>
            </a: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33" y="4795805"/>
            <a:ext cx="1134737" cy="8361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44" y="5486400"/>
            <a:ext cx="1769364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3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</a:t>
            </a:r>
            <a:r>
              <a:rPr lang="en-US" dirty="0"/>
              <a:t>the BJT in Amplifier Design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64" y="2743200"/>
            <a:ext cx="7124337" cy="309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2EF94-D9CE-4CED-A28F-3ECCBD9AD731}" type="datetime1">
              <a:rPr lang="en-US" smtClean="0"/>
              <a:t>12/2/2017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027D-B150-4F94-BD80-837075888B57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09369" y="629515"/>
            <a:ext cx="6799262" cy="58968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Small-Signal Operation and Models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41578" y="1456012"/>
            <a:ext cx="1534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Voltage Gain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65" y="1886846"/>
            <a:ext cx="330327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829946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Here the quantity </a:t>
            </a:r>
            <a:r>
              <a:rPr lang="en-US" sz="2000" i="1" dirty="0"/>
              <a:t>V</a:t>
            </a:r>
            <a:r>
              <a:rPr lang="en-US" sz="2000" baseline="-25000" dirty="0"/>
              <a:t>CE</a:t>
            </a:r>
            <a:r>
              <a:rPr lang="en-US" sz="2000" i="1" dirty="0"/>
              <a:t> </a:t>
            </a:r>
            <a:r>
              <a:rPr lang="en-US" sz="2000" dirty="0"/>
              <a:t>is the dc bias voltage at the collector, and the signal voltage is given by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91505"/>
            <a:ext cx="2895600" cy="48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89" y="4748285"/>
            <a:ext cx="1688868" cy="40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707" y="5343037"/>
            <a:ext cx="2397316" cy="6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00" y="5321341"/>
            <a:ext cx="1431833" cy="68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610100" y="5532745"/>
            <a:ext cx="489155" cy="26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4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04FB-6FB2-4B17-939C-63F2EB235203}" type="datetime1">
              <a:rPr lang="en-US" smtClean="0"/>
              <a:t>12/2/2017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339" y="629440"/>
            <a:ext cx="6799262" cy="56438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Small-Signal Operation and Models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9686" y="1371600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The Hybrid-</a:t>
            </a:r>
            <a:r>
              <a:rPr lang="el-GR" dirty="0">
                <a:solidFill>
                  <a:srgbClr val="0000CC"/>
                </a:solidFill>
              </a:rPr>
              <a:t>π </a:t>
            </a:r>
            <a:r>
              <a:rPr lang="en-US" b="1" dirty="0">
                <a:solidFill>
                  <a:srgbClr val="0000CC"/>
                </a:solidFill>
              </a:rPr>
              <a:t>Model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1"/>
          <a:stretch/>
        </p:blipFill>
        <p:spPr bwMode="auto">
          <a:xfrm>
            <a:off x="971203" y="1762125"/>
            <a:ext cx="35814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19" y="1797984"/>
            <a:ext cx="29146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7344" y="395942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(b)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249" y="5617633"/>
            <a:ext cx="2057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649" y="5613607"/>
            <a:ext cx="2001726" cy="35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2514" y="4275252"/>
            <a:ext cx="781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hybrid-π model for the small-signal operation of </a:t>
            </a:r>
            <a:r>
              <a:rPr lang="en-US" dirty="0" smtClean="0"/>
              <a:t>the BJT</a:t>
            </a:r>
            <a:r>
              <a:rPr lang="en-US" dirty="0"/>
              <a:t>. The equivalent circuit in </a:t>
            </a:r>
            <a:r>
              <a:rPr lang="en-US" b="1" dirty="0"/>
              <a:t>(a) </a:t>
            </a:r>
            <a:r>
              <a:rPr lang="en-US" dirty="0"/>
              <a:t>represents the BJT as a voltage-controlled current source (a </a:t>
            </a:r>
            <a:r>
              <a:rPr lang="en-US" dirty="0" err="1" smtClean="0"/>
              <a:t>transconductance</a:t>
            </a:r>
            <a:r>
              <a:rPr lang="en-US" dirty="0" smtClean="0"/>
              <a:t> amplifier</a:t>
            </a:r>
            <a:r>
              <a:rPr lang="en-US" dirty="0"/>
              <a:t>), and that in </a:t>
            </a:r>
            <a:r>
              <a:rPr lang="en-US" b="1" dirty="0"/>
              <a:t>(b) </a:t>
            </a:r>
            <a:r>
              <a:rPr lang="en-US" dirty="0"/>
              <a:t>represents the BJT as a current-controlled current source (a </a:t>
            </a:r>
            <a:r>
              <a:rPr lang="en-US" dirty="0" smtClean="0"/>
              <a:t>current amplifier</a:t>
            </a:r>
            <a:r>
              <a:rPr lang="en-US" dirty="0"/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00223" y="3962295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(a)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4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899470" y="5655733"/>
            <a:ext cx="1148283" cy="279400"/>
          </a:xfrm>
        </p:spPr>
        <p:txBody>
          <a:bodyPr/>
          <a:lstStyle/>
          <a:p>
            <a:fld id="{22B373CC-5B48-4D2D-B83C-15396A14FB15}" type="datetime1">
              <a:rPr lang="en-US" smtClean="0"/>
              <a:t>12/2/2017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8569" y="500173"/>
            <a:ext cx="6799262" cy="56662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Small-Signal Operation and Models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7" y="1195388"/>
            <a:ext cx="50387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48006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T model </a:t>
            </a:r>
            <a:r>
              <a:rPr lang="en-US" dirty="0"/>
              <a:t>of the BJT. The circuit </a:t>
            </a:r>
            <a:r>
              <a:rPr lang="en-US" dirty="0" smtClean="0"/>
              <a:t>in </a:t>
            </a:r>
            <a:r>
              <a:rPr lang="en-US" b="1" dirty="0" smtClean="0"/>
              <a:t>(a</a:t>
            </a:r>
            <a:r>
              <a:rPr lang="en-US" b="1" dirty="0"/>
              <a:t>) </a:t>
            </a:r>
            <a:r>
              <a:rPr lang="en-US" dirty="0"/>
              <a:t>is a voltage-controlled current </a:t>
            </a:r>
            <a:r>
              <a:rPr lang="en-US" dirty="0" smtClean="0"/>
              <a:t>source representation </a:t>
            </a:r>
            <a:r>
              <a:rPr lang="en-US" dirty="0"/>
              <a:t>and that in </a:t>
            </a:r>
            <a:r>
              <a:rPr lang="en-US" b="1" dirty="0"/>
              <a:t>(b) </a:t>
            </a:r>
            <a:r>
              <a:rPr lang="en-US" dirty="0"/>
              <a:t>is a current-controlled current </a:t>
            </a:r>
            <a:r>
              <a:rPr lang="en-US" dirty="0" smtClean="0"/>
              <a:t>source representation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8916" y="132135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The T </a:t>
            </a:r>
            <a:r>
              <a:rPr lang="en-US" b="1" dirty="0">
                <a:solidFill>
                  <a:srgbClr val="0000CC"/>
                </a:solidFill>
              </a:rPr>
              <a:t>model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486400"/>
            <a:ext cx="24553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2" y="5505104"/>
            <a:ext cx="2704059" cy="43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5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1E60-53F8-4B81-B8C2-7AB6830B54E1}" type="datetime1">
              <a:rPr lang="en-US" smtClean="0"/>
              <a:t>12/2/2017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62856" y="753343"/>
            <a:ext cx="6799262" cy="5000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Small-Signal Operation and Models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314575" cy="43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518" y="2287178"/>
            <a:ext cx="1785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959" y="2819400"/>
            <a:ext cx="1593056" cy="3858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1447800"/>
            <a:ext cx="349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relationship between </a:t>
            </a:r>
            <a:r>
              <a:rPr lang="en-US" i="1" dirty="0"/>
              <a:t>r</a:t>
            </a:r>
            <a:r>
              <a:rPr lang="en-US" baseline="-25000" dirty="0"/>
              <a:t>π</a:t>
            </a:r>
            <a:r>
              <a:rPr lang="en-US" dirty="0"/>
              <a:t> and </a:t>
            </a:r>
            <a:r>
              <a:rPr lang="en-US" i="1" dirty="0"/>
              <a:t>r</a:t>
            </a:r>
            <a:r>
              <a:rPr lang="en-US" i="1" baseline="-25000" dirty="0"/>
              <a:t>e</a:t>
            </a:r>
            <a:endParaRPr lang="en-US" baseline="-25000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114800"/>
            <a:ext cx="3954629" cy="20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80509" y="3745468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The Hybrid-</a:t>
            </a:r>
            <a:r>
              <a:rPr lang="el-GR" dirty="0">
                <a:solidFill>
                  <a:srgbClr val="0000CC"/>
                </a:solidFill>
              </a:rPr>
              <a:t>π </a:t>
            </a:r>
            <a:r>
              <a:rPr lang="en-US" b="1" dirty="0">
                <a:solidFill>
                  <a:srgbClr val="0000CC"/>
                </a:solidFill>
              </a:rPr>
              <a:t>Model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14800"/>
            <a:ext cx="313329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964163" y="3745468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The T </a:t>
            </a:r>
            <a:r>
              <a:rPr lang="en-US" b="1" dirty="0">
                <a:solidFill>
                  <a:srgbClr val="0000CC"/>
                </a:solidFill>
              </a:rPr>
              <a:t>model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6426" y="3261360"/>
            <a:ext cx="4277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Check compatibility of the two models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4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Small-Signal Models of the BJT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78" y="4038600"/>
            <a:ext cx="5024910" cy="209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600" y="2415144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Augmenting the Small-Signal Models to </a:t>
            </a:r>
            <a:r>
              <a:rPr lang="en-US" b="1" dirty="0" smtClean="0">
                <a:solidFill>
                  <a:srgbClr val="FF0000"/>
                </a:solidFill>
              </a:rPr>
              <a:t>Account for </a:t>
            </a:r>
            <a:r>
              <a:rPr lang="en-US" b="1" dirty="0">
                <a:solidFill>
                  <a:srgbClr val="FF0000"/>
                </a:solidFill>
              </a:rPr>
              <a:t>the Early Effect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36" y="3257415"/>
            <a:ext cx="2835394" cy="4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8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Application </a:t>
            </a:r>
            <a:r>
              <a:rPr lang="en-US" sz="2800" dirty="0"/>
              <a:t>of the Small-Signal Equivalent Circuits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2354282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Analysis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transistor amplifier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circuits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systematic process. The process consists of the following steps:</a:t>
            </a:r>
          </a:p>
          <a:p>
            <a:pPr marL="279400" indent="-2794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Eliminate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signal source and determine the dc operating point of the BJT and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particular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dc collector current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9400" indent="-2794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Calculate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values of the small-signal model parameters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⁄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l-GR" baseline="-25000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⁄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⁄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α ⁄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9400" indent="-2794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Eliminate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dc sources by replacing each dc voltage source with a short circuit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dc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current source with an open circuit.</a:t>
            </a:r>
          </a:p>
          <a:p>
            <a:pPr marL="279400" indent="-2794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Replace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BJT with one of its small-signal equivalent circuit models. Although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any one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models can be used, one might be more convenient than the others for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particular circuit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being analyzed. This point will be made clearer later in this chapter.</a:t>
            </a:r>
          </a:p>
          <a:p>
            <a:pPr marL="279400" indent="-279400" algn="just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Analyze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resulting circuit to determine the required quantities (e.g., voltage gain,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 resistance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5A03-7317-4E01-9751-0EF9232471F3}" type="datetime1">
              <a:rPr lang="en-US" smtClean="0"/>
              <a:t>12/2/2017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9E0E-59C5-43D6-9ABB-7CF9A2D6C5CC}" type="datetime1">
              <a:rPr lang="en-US" smtClean="0"/>
              <a:t>12/2/2017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629193"/>
            <a:ext cx="6799262" cy="50588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Example </a:t>
            </a:r>
            <a:r>
              <a:rPr lang="en-US" sz="3600" dirty="0" smtClean="0"/>
              <a:t>7.1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39860" y="1408983"/>
            <a:ext cx="7565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wish to analyze the transistor </a:t>
            </a:r>
            <a:r>
              <a:rPr lang="en-US" dirty="0" smtClean="0"/>
              <a:t>amplifier, </a:t>
            </a:r>
            <a:r>
              <a:rPr lang="en-US" dirty="0"/>
              <a:t>shown in </a:t>
            </a:r>
            <a:r>
              <a:rPr lang="en-US" dirty="0" smtClean="0"/>
              <a:t>the figure below, to </a:t>
            </a:r>
            <a:r>
              <a:rPr lang="en-US" dirty="0"/>
              <a:t>determine its voltage gain </a:t>
            </a:r>
            <a:r>
              <a:rPr lang="en-US" i="1" dirty="0" err="1"/>
              <a:t>v</a:t>
            </a:r>
            <a:r>
              <a:rPr lang="en-US" baseline="-25000" dirty="0" err="1"/>
              <a:t>o</a:t>
            </a:r>
            <a:r>
              <a:rPr lang="en-US" i="1" dirty="0"/>
              <a:t> </a:t>
            </a:r>
            <a:r>
              <a:rPr lang="en-US" dirty="0"/>
              <a:t>⁄ </a:t>
            </a:r>
            <a:r>
              <a:rPr lang="en-US" i="1" dirty="0"/>
              <a:t>v</a:t>
            </a:r>
            <a:r>
              <a:rPr lang="en-US" baseline="-25000" dirty="0"/>
              <a:t>i</a:t>
            </a:r>
            <a:r>
              <a:rPr lang="en-US" dirty="0" smtClean="0"/>
              <a:t>. Assume </a:t>
            </a:r>
            <a:r>
              <a:rPr lang="el-GR" dirty="0"/>
              <a:t>β = 100.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0" y="2514600"/>
            <a:ext cx="3437399" cy="374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55" y="2284631"/>
            <a:ext cx="3652345" cy="397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84354" y="4876800"/>
            <a:ext cx="749846" cy="274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68850" y="4646831"/>
            <a:ext cx="10668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05587" y="2818031"/>
            <a:ext cx="1337987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10981" y="3738848"/>
            <a:ext cx="975819" cy="2997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0" y="5104031"/>
            <a:ext cx="1143000" cy="763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4454" y="2284631"/>
            <a:ext cx="3652345" cy="3974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343400" y="4109752"/>
            <a:ext cx="533400" cy="270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2400" y="4495800"/>
            <a:ext cx="12341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analysis</a:t>
            </a:r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ac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S.C</a:t>
            </a:r>
          </a:p>
          <a:p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/>
              <a:t>ac</a:t>
            </a:r>
            <a:r>
              <a:rPr lang="en-US" dirty="0" smtClean="0">
                <a:sym typeface="Wingdings" pitchFamily="2" charset="2"/>
              </a:rPr>
              <a:t>  O.C</a:t>
            </a:r>
          </a:p>
          <a:p>
            <a:r>
              <a:rPr lang="en-US" dirty="0" smtClean="0">
                <a:sym typeface="Wingdings" pitchFamily="2" charset="2"/>
              </a:rPr>
              <a:t>L  S.C</a:t>
            </a:r>
          </a:p>
          <a:p>
            <a:r>
              <a:rPr lang="en-US" dirty="0" smtClean="0">
                <a:sym typeface="Wingdings" pitchFamily="2" charset="2"/>
              </a:rPr>
              <a:t>C  O.C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5" grpId="0" animBg="1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FBFA-43A4-4E67-83B1-7D8E6D766D17}" type="datetime1">
              <a:rPr lang="en-US" smtClean="0"/>
              <a:t>12/2/2017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84749" y="621476"/>
            <a:ext cx="6799262" cy="702148"/>
          </a:xfrm>
        </p:spPr>
        <p:txBody>
          <a:bodyPr>
            <a:normAutofit/>
          </a:bodyPr>
          <a:lstStyle/>
          <a:p>
            <a:r>
              <a:rPr lang="en-US" sz="3600" dirty="0"/>
              <a:t>Example </a:t>
            </a:r>
            <a:r>
              <a:rPr lang="en-US" sz="3600" dirty="0" smtClean="0"/>
              <a:t>7.1</a:t>
            </a:r>
            <a:endParaRPr lang="en-US" sz="36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43491"/>
            <a:ext cx="260231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 rot="5400000">
            <a:off x="1018049" y="2056323"/>
            <a:ext cx="533400" cy="270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36237" y="1452848"/>
            <a:ext cx="12228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 analysis</a:t>
            </a:r>
          </a:p>
          <a:p>
            <a:r>
              <a:rPr lang="en-US" dirty="0" err="1" smtClean="0"/>
              <a:t>V</a:t>
            </a:r>
            <a:r>
              <a:rPr lang="en-US" baseline="-25000" dirty="0" err="1"/>
              <a:t>d</a:t>
            </a:r>
            <a:r>
              <a:rPr lang="en-US" baseline="-25000" dirty="0" err="1" smtClean="0"/>
              <a:t>c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S.C</a:t>
            </a:r>
          </a:p>
          <a:p>
            <a:r>
              <a:rPr lang="en-US" dirty="0" err="1" smtClean="0">
                <a:sym typeface="Wingdings" pitchFamily="2" charset="2"/>
              </a:rPr>
              <a:t>A</a:t>
            </a:r>
            <a:r>
              <a:rPr lang="en-US" baseline="-25000" dirty="0" err="1" smtClean="0">
                <a:sym typeface="Wingdings" pitchFamily="2" charset="2"/>
              </a:rPr>
              <a:t>d</a:t>
            </a:r>
            <a:r>
              <a:rPr lang="en-US" baseline="-25000" dirty="0" err="1" smtClean="0"/>
              <a:t>c</a:t>
            </a:r>
            <a:r>
              <a:rPr lang="en-US" dirty="0" smtClean="0">
                <a:sym typeface="Wingdings" pitchFamily="2" charset="2"/>
              </a:rPr>
              <a:t>  O.C</a:t>
            </a:r>
          </a:p>
          <a:p>
            <a:r>
              <a:rPr lang="en-US" dirty="0" smtClean="0">
                <a:sym typeface="Wingdings" pitchFamily="2" charset="2"/>
              </a:rPr>
              <a:t>L  O.C</a:t>
            </a:r>
          </a:p>
          <a:p>
            <a:r>
              <a:rPr lang="en-US" dirty="0" smtClean="0">
                <a:sym typeface="Wingdings" pitchFamily="2" charset="2"/>
              </a:rPr>
              <a:t>C  S.C</a:t>
            </a:r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962400"/>
            <a:ext cx="41814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02290" y="3513320"/>
            <a:ext cx="533400" cy="270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67199" y="3463843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8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EB2-EABF-4618-86B1-60FDF2B78EE1}" type="datetime1">
              <a:rPr lang="en-US" smtClean="0"/>
              <a:t>12/2/2017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339" y="706274"/>
            <a:ext cx="6799262" cy="42068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7.1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5370" y="120542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first step in the analysis consists of determining the quiescent operating point.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33" y="1633230"/>
            <a:ext cx="4495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5370" y="4361267"/>
            <a:ext cx="7819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Having determined the operating point, we can now proceed to determine the small-signal </a:t>
            </a:r>
            <a:r>
              <a:rPr lang="en-US" dirty="0" smtClean="0"/>
              <a:t>model parameters</a:t>
            </a:r>
            <a:r>
              <a:rPr lang="en-US" dirty="0"/>
              <a:t>: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93" y="5034998"/>
            <a:ext cx="3354279" cy="1204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0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9EBAA-97BE-4C18-B1F6-FE9DC3F41071}" type="datetime1">
              <a:rPr lang="en-US" smtClean="0"/>
              <a:t>12/2/2017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99096" y="664531"/>
            <a:ext cx="6799262" cy="53002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</a:t>
            </a:r>
            <a:r>
              <a:rPr lang="en-US" dirty="0" smtClean="0"/>
              <a:t>7.1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Analysis of the equivalent circuit </a:t>
            </a:r>
            <a:r>
              <a:rPr lang="en-US" dirty="0" smtClean="0"/>
              <a:t>model: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311066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94" y="4376738"/>
            <a:ext cx="3072079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60" y="5554133"/>
            <a:ext cx="289906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5232259"/>
            <a:ext cx="284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Thus the voltage gain will be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296" y="1295400"/>
            <a:ext cx="305111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32" y="2566151"/>
            <a:ext cx="41814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Applying the BJT in Amplifier Design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33" y="2403801"/>
            <a:ext cx="7315200" cy="3429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an amplifier may be designed by </a:t>
            </a:r>
            <a:r>
              <a:rPr lang="en-US" sz="2000" dirty="0" smtClean="0">
                <a:solidFill>
                  <a:srgbClr val="FF0000"/>
                </a:solidFill>
              </a:rPr>
              <a:t>transistor and series of  resistances.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However, it is necessary to model the </a:t>
            </a:r>
            <a:r>
              <a:rPr lang="en-US" sz="2000" b="1" dirty="0" smtClean="0">
                <a:solidFill>
                  <a:srgbClr val="3333FF"/>
                </a:solidFill>
              </a:rPr>
              <a:t>voltage transfer characteristic</a:t>
            </a:r>
            <a:r>
              <a:rPr lang="en-US" sz="2000" dirty="0" smtClean="0">
                <a:solidFill>
                  <a:srgbClr val="3333FF"/>
                </a:solidFill>
              </a:rPr>
              <a:t> (VTC).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Appropriate biasing is important to </a:t>
            </a:r>
            <a:r>
              <a:rPr lang="en-US" sz="2000" dirty="0" smtClean="0">
                <a:solidFill>
                  <a:srgbClr val="FF0000"/>
                </a:solidFill>
              </a:rPr>
              <a:t>ensure linear gain</a:t>
            </a:r>
            <a:r>
              <a:rPr lang="en-US" sz="2000" dirty="0" smtClean="0"/>
              <a:t>, and appropriate input voltage swing.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E495-A7CD-4127-ADCD-569407F24523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94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3269" y="602829"/>
            <a:ext cx="6799262" cy="964289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7.2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9499" y="1643318"/>
            <a:ext cx="76274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 Example 7.1, assume </a:t>
            </a:r>
            <a:r>
              <a:rPr lang="en-US" sz="2000" dirty="0"/>
              <a:t>that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i="1" dirty="0"/>
              <a:t> </a:t>
            </a:r>
            <a:r>
              <a:rPr lang="en-US" sz="2000" dirty="0"/>
              <a:t>has a </a:t>
            </a:r>
            <a:r>
              <a:rPr lang="en-US" sz="2000" dirty="0" smtClean="0"/>
              <a:t>triangular waveform</a:t>
            </a:r>
            <a:r>
              <a:rPr lang="en-US" sz="2000" dirty="0"/>
              <a:t>. First determine the maximum amplitude that </a:t>
            </a:r>
            <a:r>
              <a:rPr lang="en-US" sz="2000" i="1" dirty="0"/>
              <a:t>v</a:t>
            </a:r>
            <a:r>
              <a:rPr lang="en-US" sz="2000" i="1" baseline="-25000" dirty="0"/>
              <a:t>i</a:t>
            </a:r>
            <a:r>
              <a:rPr lang="en-US" sz="2000" i="1" dirty="0"/>
              <a:t> </a:t>
            </a:r>
            <a:r>
              <a:rPr lang="en-US" sz="2000" dirty="0"/>
              <a:t>is allowed to have. Then, with the amplitude </a:t>
            </a:r>
            <a:r>
              <a:rPr lang="en-US" sz="2000" dirty="0" smtClean="0"/>
              <a:t>of 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i</a:t>
            </a:r>
            <a:r>
              <a:rPr lang="en-US" sz="2000" i="1" dirty="0" smtClean="0"/>
              <a:t> </a:t>
            </a:r>
            <a:r>
              <a:rPr lang="en-US" sz="2000" dirty="0"/>
              <a:t>set to this value, </a:t>
            </a:r>
            <a:endParaRPr lang="en-US" sz="2000" dirty="0" smtClean="0"/>
          </a:p>
          <a:p>
            <a:r>
              <a:rPr lang="en-US" sz="2000" dirty="0" smtClean="0"/>
              <a:t>give </a:t>
            </a:r>
            <a:r>
              <a:rPr lang="en-US" sz="2000" dirty="0"/>
              <a:t>the waveforms of the total quantities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B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BE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), </a:t>
            </a:r>
            <a:r>
              <a:rPr lang="en-US" sz="2000" i="1" dirty="0" err="1"/>
              <a:t>i</a:t>
            </a:r>
            <a:r>
              <a:rPr lang="en-US" sz="2000" i="1" baseline="-25000" dirty="0" err="1"/>
              <a:t>C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), and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C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499" y="3083379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Solution: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 satisfy small-signal approximation,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be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should </a:t>
            </a:r>
            <a:r>
              <a:rPr lang="en-US" dirty="0" smtClean="0">
                <a:solidFill>
                  <a:srgbClr val="FF0000"/>
                </a:solidFill>
              </a:rPr>
              <a:t>not exceed </a:t>
            </a:r>
            <a:r>
              <a:rPr lang="en-US" dirty="0">
                <a:solidFill>
                  <a:srgbClr val="FF0000"/>
                </a:solidFill>
              </a:rPr>
              <a:t>about 10 </a:t>
            </a:r>
            <a:r>
              <a:rPr lang="en-US" dirty="0" smtClean="0">
                <a:solidFill>
                  <a:srgbClr val="FF0000"/>
                </a:solidFill>
              </a:rPr>
              <a:t>mV peak.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41" y="3346084"/>
            <a:ext cx="3708400" cy="151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628262" cy="56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62" y="3962400"/>
            <a:ext cx="1086090" cy="563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38200" y="4648200"/>
            <a:ext cx="2995295" cy="533400"/>
            <a:chOff x="969496" y="4648200"/>
            <a:chExt cx="2995295" cy="53340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6191" y="4648200"/>
              <a:ext cx="27686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496" y="4648200"/>
              <a:ext cx="226695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85800" y="5257800"/>
            <a:ext cx="487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if you are still in active region with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i="1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= 0.91 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257800"/>
            <a:ext cx="2521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CB</a:t>
            </a:r>
            <a:r>
              <a:rPr lang="en-US" dirty="0" smtClean="0">
                <a:solidFill>
                  <a:srgbClr val="FF0000"/>
                </a:solidFill>
              </a:rPr>
              <a:t> should be &gt; -0.4 V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9499" y="5692878"/>
            <a:ext cx="7627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voltage at the collector will consist of a </a:t>
            </a:r>
            <a:r>
              <a:rPr lang="en-US" dirty="0" smtClean="0"/>
              <a:t>triangular wave </a:t>
            </a:r>
            <a:r>
              <a:rPr lang="en-US" i="1" dirty="0" err="1"/>
              <a:t>v</a:t>
            </a:r>
            <a:r>
              <a:rPr lang="en-US" baseline="-25000" dirty="0" err="1"/>
              <a:t>o</a:t>
            </a:r>
            <a:r>
              <a:rPr lang="en-US" i="1" dirty="0"/>
              <a:t> </a:t>
            </a:r>
            <a:r>
              <a:rPr lang="en-US" dirty="0"/>
              <a:t>superimposed on the dc value </a:t>
            </a:r>
            <a:r>
              <a:rPr lang="en-US" i="1" dirty="0"/>
              <a:t>V</a:t>
            </a:r>
            <a:r>
              <a:rPr lang="en-US" baseline="-25000" dirty="0"/>
              <a:t>C</a:t>
            </a:r>
            <a:r>
              <a:rPr lang="en-US" i="1" dirty="0"/>
              <a:t> </a:t>
            </a:r>
            <a:r>
              <a:rPr lang="en-US" dirty="0"/>
              <a:t>= 3.1 V.</a:t>
            </a:r>
          </a:p>
        </p:txBody>
      </p:sp>
    </p:spTree>
    <p:extLst>
      <p:ext uri="{BB962C8B-B14F-4D97-AF65-F5344CB8AC3E}">
        <p14:creationId xmlns:p14="http://schemas.microsoft.com/office/powerpoint/2010/main" val="20314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2767" y="573870"/>
            <a:ext cx="6799262" cy="865872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7.2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86" y="1701982"/>
            <a:ext cx="3752013" cy="152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47" y="1738315"/>
            <a:ext cx="3840480" cy="36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9529" y="2333536"/>
            <a:ext cx="3533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Maximum available swing at output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i="1" baseline="-25000" dirty="0" smtClean="0">
                <a:solidFill>
                  <a:srgbClr val="FF0000"/>
                </a:solidFill>
              </a:rPr>
              <a:t>CC</a:t>
            </a:r>
            <a:r>
              <a:rPr lang="en-US" i="1" dirty="0" smtClean="0">
                <a:solidFill>
                  <a:srgbClr val="FF0000"/>
                </a:solidFill>
              </a:rPr>
              <a:t> &gt;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CE</a:t>
            </a:r>
            <a:r>
              <a:rPr lang="en-US" baseline="-25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&gt;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baseline="-25000" dirty="0" err="1" smtClean="0">
                <a:solidFill>
                  <a:srgbClr val="FF0000"/>
                </a:solidFill>
              </a:rPr>
              <a:t>CE,Sat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1600" y="3336667"/>
            <a:ext cx="8237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i="1" baseline="-25000" dirty="0" smtClean="0">
                <a:solidFill>
                  <a:srgbClr val="FF0000"/>
                </a:solidFill>
              </a:rPr>
              <a:t>C </a:t>
            </a:r>
            <a:r>
              <a:rPr lang="en-US" dirty="0" smtClean="0"/>
              <a:t>reaches </a:t>
            </a:r>
            <a:r>
              <a:rPr lang="en-US" dirty="0"/>
              <a:t>a minimum of 3.1 – 2.77 </a:t>
            </a:r>
            <a:r>
              <a:rPr lang="en-US" dirty="0" smtClean="0"/>
              <a:t>= 0.33 </a:t>
            </a:r>
            <a:r>
              <a:rPr lang="en-US" dirty="0"/>
              <a:t>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12772" y="3330477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CB</a:t>
            </a:r>
            <a:r>
              <a:rPr lang="en-US" dirty="0" smtClean="0">
                <a:solidFill>
                  <a:srgbClr val="FF0000"/>
                </a:solidFill>
              </a:rPr>
              <a:t> = -0.37V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CB </a:t>
            </a:r>
            <a:r>
              <a:rPr lang="en-US" dirty="0" smtClean="0">
                <a:solidFill>
                  <a:srgbClr val="FF0000"/>
                </a:solidFill>
              </a:rPr>
              <a:t>&gt; -0.4 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1600" y="3773269"/>
            <a:ext cx="7700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be on the safe side, we will use </a:t>
            </a:r>
            <a:r>
              <a:rPr lang="en-US" dirty="0" smtClean="0"/>
              <a:t>a somewhat </a:t>
            </a:r>
            <a:r>
              <a:rPr lang="en-US" dirty="0"/>
              <a:t>lower value for </a:t>
            </a:r>
            <a:r>
              <a:rPr lang="en-US" i="1" dirty="0" smtClean="0">
                <a:solidFill>
                  <a:srgbClr val="FF0000"/>
                </a:solidFill>
              </a:rPr>
              <a:t>v</a:t>
            </a:r>
            <a:r>
              <a:rPr lang="en-US" baseline="-25000" dirty="0" smtClean="0">
                <a:solidFill>
                  <a:srgbClr val="FF0000"/>
                </a:solidFill>
              </a:rPr>
              <a:t>i </a:t>
            </a:r>
            <a:r>
              <a:rPr lang="en-US" dirty="0" smtClean="0"/>
              <a:t>of </a:t>
            </a:r>
            <a:r>
              <a:rPr lang="en-US" dirty="0"/>
              <a:t>approximately 0.8 V, as shown in </a:t>
            </a:r>
            <a:r>
              <a:rPr lang="en-US" dirty="0" smtClean="0"/>
              <a:t>the figure below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011" y="4419600"/>
            <a:ext cx="62007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60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229100" cy="15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7231"/>
            <a:ext cx="4229100" cy="153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4619"/>
            <a:ext cx="36385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2092"/>
            <a:ext cx="4243848" cy="154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71" y="4805913"/>
            <a:ext cx="4206977" cy="167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24149"/>
            <a:ext cx="3638550" cy="52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3866795"/>
            <a:ext cx="30765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5029200"/>
            <a:ext cx="24193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78758" y="403689"/>
            <a:ext cx="3852633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Example 7.2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" y="1565303"/>
            <a:ext cx="773069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CCC00"/>
              </a:buClr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	Calculate the base, collector and emitter currents and the C-E voltage for a common-emitter circuit by considering </a:t>
            </a:r>
            <a:r>
              <a:rPr lang="en-US" altLang="en-US" sz="1900" i="1" dirty="0">
                <a:solidFill>
                  <a:srgbClr val="000000"/>
                </a:solidFill>
              </a:rPr>
              <a:t>V</a:t>
            </a:r>
            <a:r>
              <a:rPr lang="en-US" altLang="en-US" sz="1900" i="1" baseline="-25000" dirty="0">
                <a:solidFill>
                  <a:srgbClr val="000000"/>
                </a:solidFill>
              </a:rPr>
              <a:t>BB</a:t>
            </a:r>
            <a:r>
              <a:rPr lang="en-US" altLang="en-US" sz="1900" dirty="0">
                <a:solidFill>
                  <a:srgbClr val="000000"/>
                </a:solidFill>
              </a:rPr>
              <a:t> = 4 V, </a:t>
            </a:r>
            <a:r>
              <a:rPr lang="en-US" altLang="en-US" sz="1900" i="1" dirty="0">
                <a:solidFill>
                  <a:srgbClr val="000000"/>
                </a:solidFill>
              </a:rPr>
              <a:t>R</a:t>
            </a:r>
            <a:r>
              <a:rPr lang="en-US" altLang="en-US" sz="1900" i="1" baseline="-25000" dirty="0">
                <a:solidFill>
                  <a:srgbClr val="000000"/>
                </a:solidFill>
              </a:rPr>
              <a:t>B</a:t>
            </a:r>
            <a:r>
              <a:rPr lang="en-US" altLang="en-US" sz="1900" dirty="0">
                <a:solidFill>
                  <a:srgbClr val="000000"/>
                </a:solidFill>
              </a:rPr>
              <a:t> = 220k</a:t>
            </a:r>
            <a:r>
              <a:rPr lang="el-GR" altLang="en-US" sz="1900" dirty="0">
                <a:solidFill>
                  <a:srgbClr val="000000"/>
                </a:solidFill>
              </a:rPr>
              <a:t>Ω</a:t>
            </a:r>
            <a:r>
              <a:rPr lang="en-US" altLang="en-US" sz="1900" dirty="0">
                <a:solidFill>
                  <a:srgbClr val="000000"/>
                </a:solidFill>
              </a:rPr>
              <a:t>, </a:t>
            </a:r>
            <a:r>
              <a:rPr lang="en-US" altLang="en-US" sz="1900" i="1" dirty="0">
                <a:solidFill>
                  <a:srgbClr val="000000"/>
                </a:solidFill>
              </a:rPr>
              <a:t>R</a:t>
            </a:r>
            <a:r>
              <a:rPr lang="en-US" altLang="en-US" sz="1900" i="1" baseline="-25000" dirty="0">
                <a:solidFill>
                  <a:srgbClr val="000000"/>
                </a:solidFill>
              </a:rPr>
              <a:t>C</a:t>
            </a:r>
            <a:r>
              <a:rPr lang="en-US" altLang="en-US" sz="1900" dirty="0">
                <a:solidFill>
                  <a:srgbClr val="000000"/>
                </a:solidFill>
              </a:rPr>
              <a:t> = 2 k</a:t>
            </a:r>
            <a:r>
              <a:rPr lang="el-GR" altLang="en-US" sz="1900" dirty="0">
                <a:solidFill>
                  <a:srgbClr val="000000"/>
                </a:solidFill>
              </a:rPr>
              <a:t>Ω</a:t>
            </a:r>
            <a:r>
              <a:rPr lang="en-US" altLang="en-US" sz="1900" dirty="0">
                <a:solidFill>
                  <a:srgbClr val="000000"/>
                </a:solidFill>
              </a:rPr>
              <a:t>, </a:t>
            </a:r>
            <a:r>
              <a:rPr lang="en-US" altLang="en-US" sz="1900" i="1" dirty="0">
                <a:solidFill>
                  <a:srgbClr val="000000"/>
                </a:solidFill>
              </a:rPr>
              <a:t>V</a:t>
            </a:r>
            <a:r>
              <a:rPr lang="en-US" altLang="en-US" sz="1900" i="1" baseline="-25000" dirty="0">
                <a:solidFill>
                  <a:srgbClr val="000000"/>
                </a:solidFill>
              </a:rPr>
              <a:t>CC</a:t>
            </a:r>
            <a:r>
              <a:rPr lang="en-US" altLang="en-US" sz="1900" dirty="0">
                <a:solidFill>
                  <a:srgbClr val="000000"/>
                </a:solidFill>
              </a:rPr>
              <a:t> = 10 V, </a:t>
            </a:r>
            <a:r>
              <a:rPr lang="en-US" altLang="en-US" sz="1900" i="1" dirty="0">
                <a:solidFill>
                  <a:srgbClr val="000000"/>
                </a:solidFill>
              </a:rPr>
              <a:t>V</a:t>
            </a:r>
            <a:r>
              <a:rPr lang="en-US" altLang="en-US" sz="1900" i="1" baseline="-25000" dirty="0">
                <a:solidFill>
                  <a:srgbClr val="000000"/>
                </a:solidFill>
              </a:rPr>
              <a:t>BE</a:t>
            </a:r>
            <a:r>
              <a:rPr lang="en-US" altLang="en-US" sz="1900" dirty="0">
                <a:solidFill>
                  <a:srgbClr val="000000"/>
                </a:solidFill>
              </a:rPr>
              <a:t> (</a:t>
            </a:r>
            <a:r>
              <a:rPr lang="en-US" altLang="en-US" sz="2000" dirty="0">
                <a:solidFill>
                  <a:srgbClr val="000000"/>
                </a:solidFill>
              </a:rPr>
              <a:t>on</a:t>
            </a:r>
            <a:r>
              <a:rPr lang="en-US" altLang="en-US" sz="1900" dirty="0">
                <a:solidFill>
                  <a:srgbClr val="000000"/>
                </a:solidFill>
              </a:rPr>
              <a:t>) = 0.7 V </a:t>
            </a:r>
            <a:r>
              <a:rPr lang="en-US" altLang="en-US" sz="2000" dirty="0">
                <a:solidFill>
                  <a:srgbClr val="000000"/>
                </a:solidFill>
              </a:rPr>
              <a:t>and</a:t>
            </a:r>
            <a:r>
              <a:rPr lang="en-US" altLang="en-US" sz="1900" dirty="0">
                <a:solidFill>
                  <a:srgbClr val="000000"/>
                </a:solidFill>
              </a:rPr>
              <a:t> </a:t>
            </a:r>
            <a:r>
              <a:rPr lang="el-GR" altLang="en-US" sz="1900" i="1" dirty="0">
                <a:solidFill>
                  <a:srgbClr val="000000"/>
                </a:solidFill>
              </a:rPr>
              <a:t>β</a:t>
            </a:r>
            <a:r>
              <a:rPr lang="en-US" altLang="en-US" sz="1900" dirty="0">
                <a:solidFill>
                  <a:srgbClr val="000000"/>
                </a:solidFill>
              </a:rPr>
              <a:t> = 200.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2560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804474"/>
              </p:ext>
            </p:extLst>
          </p:nvPr>
        </p:nvGraphicFramePr>
        <p:xfrm>
          <a:off x="773136" y="3026973"/>
          <a:ext cx="3352800" cy="268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Bitmap Image" r:id="rId3" imgW="5229955" imgH="4180952" progId="Paint.Picture">
                  <p:embed/>
                </p:oleObj>
              </mc:Choice>
              <mc:Fallback>
                <p:oleObj name="Bitmap Image" r:id="rId3" imgW="5229955" imgH="41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36" y="3026973"/>
                        <a:ext cx="3352800" cy="268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5" name="Group 14"/>
          <p:cNvGrpSpPr>
            <a:grpSpLocks/>
          </p:cNvGrpSpPr>
          <p:nvPr/>
        </p:nvGrpSpPr>
        <p:grpSpPr bwMode="auto">
          <a:xfrm>
            <a:off x="4667441" y="3133160"/>
            <a:ext cx="3714605" cy="2700104"/>
            <a:chOff x="-480" y="480"/>
            <a:chExt cx="4739" cy="3414"/>
          </a:xfrm>
        </p:grpSpPr>
        <p:graphicFrame>
          <p:nvGraphicFramePr>
            <p:cNvPr id="25610" name="Object 15"/>
            <p:cNvGraphicFramePr>
              <a:graphicFrameLocks noChangeAspect="1"/>
            </p:cNvGraphicFramePr>
            <p:nvPr/>
          </p:nvGraphicFramePr>
          <p:xfrm>
            <a:off x="-480" y="480"/>
            <a:ext cx="4739" cy="34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Bitmap Image" r:id="rId5" imgW="7523810" imgH="5420482" progId="Paint.Picture">
                    <p:embed/>
                  </p:oleObj>
                </mc:Choice>
                <mc:Fallback>
                  <p:oleObj name="Bitmap Image" r:id="rId5" imgW="7523810" imgH="5420482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0" y="480"/>
                          <a:ext cx="4739" cy="34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1" name="Object 16"/>
            <p:cNvGraphicFramePr>
              <a:graphicFrameLocks noChangeAspect="1"/>
            </p:cNvGraphicFramePr>
            <p:nvPr/>
          </p:nvGraphicFramePr>
          <p:xfrm>
            <a:off x="720" y="528"/>
            <a:ext cx="2706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8" name="Bitmap Image" r:id="rId7" imgW="4296375" imgH="400000" progId="Paint.Picture">
                    <p:embed/>
                  </p:oleObj>
                </mc:Choice>
                <mc:Fallback>
                  <p:oleObj name="Bitmap Image" r:id="rId7" imgW="4296375" imgH="40000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528"/>
                          <a:ext cx="2706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2" name="Object 17"/>
            <p:cNvGraphicFramePr>
              <a:graphicFrameLocks noChangeAspect="1"/>
            </p:cNvGraphicFramePr>
            <p:nvPr/>
          </p:nvGraphicFramePr>
          <p:xfrm>
            <a:off x="3440" y="480"/>
            <a:ext cx="81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Bitmap Image" r:id="rId9" imgW="1628571" imgH="361809" progId="Paint.Picture">
                    <p:embed/>
                  </p:oleObj>
                </mc:Choice>
                <mc:Fallback>
                  <p:oleObj name="Bitmap Image" r:id="rId9" imgW="1628571" imgH="36180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0" y="480"/>
                          <a:ext cx="81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3" name="Object 18"/>
            <p:cNvGraphicFramePr>
              <a:graphicFrameLocks noChangeAspect="1"/>
            </p:cNvGraphicFramePr>
            <p:nvPr/>
          </p:nvGraphicFramePr>
          <p:xfrm>
            <a:off x="654" y="528"/>
            <a:ext cx="402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" name="Bitmap Image" r:id="rId11" imgW="638264" imgH="438095" progId="Paint.Picture">
                    <p:embed/>
                  </p:oleObj>
                </mc:Choice>
                <mc:Fallback>
                  <p:oleObj name="Bitmap Image" r:id="rId11" imgW="638264" imgH="4380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" y="528"/>
                          <a:ext cx="402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4" name="Object 19"/>
            <p:cNvGraphicFramePr>
              <a:graphicFrameLocks noChangeAspect="1"/>
            </p:cNvGraphicFramePr>
            <p:nvPr/>
          </p:nvGraphicFramePr>
          <p:xfrm>
            <a:off x="-384" y="3168"/>
            <a:ext cx="2970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1" name="Bitmap Image" r:id="rId13" imgW="4715533" imgH="438095" progId="Paint.Picture">
                    <p:embed/>
                  </p:oleObj>
                </mc:Choice>
                <mc:Fallback>
                  <p:oleObj name="Bitmap Image" r:id="rId13" imgW="4715533" imgH="4380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84" y="3168"/>
                          <a:ext cx="2970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20"/>
            <p:cNvGraphicFramePr>
              <a:graphicFrameLocks noChangeAspect="1"/>
            </p:cNvGraphicFramePr>
            <p:nvPr/>
          </p:nvGraphicFramePr>
          <p:xfrm>
            <a:off x="-432" y="3168"/>
            <a:ext cx="402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" name="Bitmap Image" r:id="rId15" imgW="638264" imgH="438095" progId="Paint.Picture">
                    <p:embed/>
                  </p:oleObj>
                </mc:Choice>
                <mc:Fallback>
                  <p:oleObj name="Bitmap Image" r:id="rId15" imgW="638264" imgH="43809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32" y="3168"/>
                          <a:ext cx="402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6" name="Object 21"/>
            <p:cNvGraphicFramePr>
              <a:graphicFrameLocks noChangeAspect="1"/>
            </p:cNvGraphicFramePr>
            <p:nvPr/>
          </p:nvGraphicFramePr>
          <p:xfrm>
            <a:off x="2576" y="3168"/>
            <a:ext cx="1680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Bitmap Image" r:id="rId16" imgW="3266667" imgH="352474" progId="Paint.Picture">
                    <p:embed/>
                  </p:oleObj>
                </mc:Choice>
                <mc:Fallback>
                  <p:oleObj name="Bitmap Image" r:id="rId16" imgW="3266667" imgH="35247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6" y="3168"/>
                          <a:ext cx="1680" cy="2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Freeform 3"/>
          <p:cNvSpPr/>
          <p:nvPr/>
        </p:nvSpPr>
        <p:spPr>
          <a:xfrm>
            <a:off x="1798661" y="4820116"/>
            <a:ext cx="1301750" cy="1065213"/>
          </a:xfrm>
          <a:custGeom>
            <a:avLst/>
            <a:gdLst>
              <a:gd name="connsiteX0" fmla="*/ 110837 w 1302607"/>
              <a:gd name="connsiteY0" fmla="*/ 270559 h 1064272"/>
              <a:gd name="connsiteX1" fmla="*/ 581891 w 1302607"/>
              <a:gd name="connsiteY1" fmla="*/ 7323 h 1064272"/>
              <a:gd name="connsiteX2" fmla="*/ 1066800 w 1302607"/>
              <a:gd name="connsiteY2" fmla="*/ 118159 h 1064272"/>
              <a:gd name="connsiteX3" fmla="*/ 1302327 w 1302607"/>
              <a:gd name="connsiteY3" fmla="*/ 575359 h 1064272"/>
              <a:gd name="connsiteX4" fmla="*/ 1025237 w 1302607"/>
              <a:gd name="connsiteY4" fmla="*/ 921723 h 1064272"/>
              <a:gd name="connsiteX5" fmla="*/ 429491 w 1302607"/>
              <a:gd name="connsiteY5" fmla="*/ 1060268 h 1064272"/>
              <a:gd name="connsiteX6" fmla="*/ 0 w 1302607"/>
              <a:gd name="connsiteY6" fmla="*/ 783177 h 10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607" h="1064272">
                <a:moveTo>
                  <a:pt x="110837" y="270559"/>
                </a:moveTo>
                <a:cubicBezTo>
                  <a:pt x="266700" y="151641"/>
                  <a:pt x="422564" y="32723"/>
                  <a:pt x="581891" y="7323"/>
                </a:cubicBezTo>
                <a:cubicBezTo>
                  <a:pt x="741218" y="-18077"/>
                  <a:pt x="946727" y="23486"/>
                  <a:pt x="1066800" y="118159"/>
                </a:cubicBezTo>
                <a:cubicBezTo>
                  <a:pt x="1186873" y="212832"/>
                  <a:pt x="1309254" y="441432"/>
                  <a:pt x="1302327" y="575359"/>
                </a:cubicBezTo>
                <a:cubicBezTo>
                  <a:pt x="1295400" y="709286"/>
                  <a:pt x="1170710" y="840905"/>
                  <a:pt x="1025237" y="921723"/>
                </a:cubicBezTo>
                <a:cubicBezTo>
                  <a:pt x="879764" y="1002541"/>
                  <a:pt x="600364" y="1083359"/>
                  <a:pt x="429491" y="1060268"/>
                </a:cubicBezTo>
                <a:cubicBezTo>
                  <a:pt x="258618" y="1037177"/>
                  <a:pt x="129309" y="910177"/>
                  <a:pt x="0" y="78317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23987" y="3282269"/>
            <a:ext cx="879475" cy="2401887"/>
          </a:xfrm>
          <a:custGeom>
            <a:avLst/>
            <a:gdLst>
              <a:gd name="connsiteX0" fmla="*/ 110837 w 1302607"/>
              <a:gd name="connsiteY0" fmla="*/ 270559 h 1064272"/>
              <a:gd name="connsiteX1" fmla="*/ 581891 w 1302607"/>
              <a:gd name="connsiteY1" fmla="*/ 7323 h 1064272"/>
              <a:gd name="connsiteX2" fmla="*/ 1066800 w 1302607"/>
              <a:gd name="connsiteY2" fmla="*/ 118159 h 1064272"/>
              <a:gd name="connsiteX3" fmla="*/ 1302327 w 1302607"/>
              <a:gd name="connsiteY3" fmla="*/ 575359 h 1064272"/>
              <a:gd name="connsiteX4" fmla="*/ 1025237 w 1302607"/>
              <a:gd name="connsiteY4" fmla="*/ 921723 h 1064272"/>
              <a:gd name="connsiteX5" fmla="*/ 429491 w 1302607"/>
              <a:gd name="connsiteY5" fmla="*/ 1060268 h 1064272"/>
              <a:gd name="connsiteX6" fmla="*/ 0 w 1302607"/>
              <a:gd name="connsiteY6" fmla="*/ 783177 h 106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2607" h="1064272">
                <a:moveTo>
                  <a:pt x="110837" y="270559"/>
                </a:moveTo>
                <a:cubicBezTo>
                  <a:pt x="266700" y="151641"/>
                  <a:pt x="422564" y="32723"/>
                  <a:pt x="581891" y="7323"/>
                </a:cubicBezTo>
                <a:cubicBezTo>
                  <a:pt x="741218" y="-18077"/>
                  <a:pt x="946727" y="23486"/>
                  <a:pt x="1066800" y="118159"/>
                </a:cubicBezTo>
                <a:cubicBezTo>
                  <a:pt x="1186873" y="212832"/>
                  <a:pt x="1309254" y="441432"/>
                  <a:pt x="1302327" y="575359"/>
                </a:cubicBezTo>
                <a:cubicBezTo>
                  <a:pt x="1295400" y="709286"/>
                  <a:pt x="1170710" y="840905"/>
                  <a:pt x="1025237" y="921723"/>
                </a:cubicBezTo>
                <a:cubicBezTo>
                  <a:pt x="879764" y="1002541"/>
                  <a:pt x="600364" y="1083359"/>
                  <a:pt x="429491" y="1060268"/>
                </a:cubicBezTo>
                <a:cubicBezTo>
                  <a:pt x="258618" y="1037177"/>
                  <a:pt x="129309" y="910177"/>
                  <a:pt x="0" y="783177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654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44"/>
          <a:stretch>
            <a:fillRect/>
          </a:stretch>
        </p:blipFill>
        <p:spPr>
          <a:xfrm>
            <a:off x="1295400" y="1177925"/>
            <a:ext cx="6553200" cy="3165475"/>
          </a:xfrm>
        </p:spPr>
      </p:pic>
      <p:sp>
        <p:nvSpPr>
          <p:cNvPr id="26628" name="TextBox 13"/>
          <p:cNvSpPr txBox="1">
            <a:spLocks noChangeArrowheads="1"/>
          </p:cNvSpPr>
          <p:nvPr/>
        </p:nvSpPr>
        <p:spPr bwMode="auto">
          <a:xfrm>
            <a:off x="2819400" y="2397125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sym typeface="Symbol" panose="05050102010706020507" pitchFamily="18" charset="2"/>
              </a:rPr>
              <a:t> = 0.99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4267904"/>
            <a:ext cx="701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KVL at BE loop:	0.7 + I</a:t>
            </a:r>
            <a:r>
              <a:rPr lang="en-US" altLang="en-US" baseline="-25000" dirty="0"/>
              <a:t>E</a:t>
            </a:r>
            <a:r>
              <a:rPr lang="en-US" altLang="en-US" dirty="0"/>
              <a:t>R</a:t>
            </a:r>
            <a:r>
              <a:rPr lang="en-US" altLang="en-US" baseline="-25000" dirty="0"/>
              <a:t>E</a:t>
            </a:r>
            <a:r>
              <a:rPr lang="en-US" altLang="en-US" dirty="0"/>
              <a:t> – 4 = 0</a:t>
            </a:r>
          </a:p>
          <a:p>
            <a:pPr eaLnBrk="1" hangingPunct="1"/>
            <a:r>
              <a:rPr lang="en-US" altLang="en-US" dirty="0"/>
              <a:t>		I</a:t>
            </a:r>
            <a:r>
              <a:rPr lang="en-US" altLang="en-US" baseline="-25000" dirty="0"/>
              <a:t>E</a:t>
            </a:r>
            <a:r>
              <a:rPr lang="en-US" altLang="en-US" dirty="0"/>
              <a:t> = 3.3 / 3.3 = </a:t>
            </a:r>
            <a:r>
              <a:rPr lang="en-US" altLang="en-US" b="1" u="sng" dirty="0"/>
              <a:t>1 </a:t>
            </a:r>
            <a:r>
              <a:rPr lang="en-US" altLang="en-US" b="1" u="sng" dirty="0" smtClean="0"/>
              <a:t>mA</a:t>
            </a:r>
            <a:endParaRPr lang="en-US" altLang="en-US" b="1" u="sng" dirty="0"/>
          </a:p>
          <a:p>
            <a:pPr eaLnBrk="1" hangingPunct="1"/>
            <a:r>
              <a:rPr lang="en-US" altLang="en-US" dirty="0"/>
              <a:t>Hence, 	I</a:t>
            </a:r>
            <a:r>
              <a:rPr lang="en-US" altLang="en-US" baseline="-25000" dirty="0"/>
              <a:t>C</a:t>
            </a:r>
            <a:r>
              <a:rPr lang="en-US" altLang="en-US" dirty="0"/>
              <a:t> = </a:t>
            </a:r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</a:t>
            </a:r>
            <a:r>
              <a:rPr lang="en-US" altLang="en-US" dirty="0"/>
              <a:t> I</a:t>
            </a:r>
            <a:r>
              <a:rPr lang="en-US" altLang="en-US" baseline="-25000" dirty="0"/>
              <a:t>E</a:t>
            </a:r>
            <a:r>
              <a:rPr lang="en-US" altLang="en-US" b="1" dirty="0">
                <a:solidFill>
                  <a:srgbClr val="000000"/>
                </a:solidFill>
                <a:sym typeface="Symbol" panose="05050102010706020507" pitchFamily="18" charset="2"/>
              </a:rPr>
              <a:t>  </a:t>
            </a:r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= </a:t>
            </a:r>
            <a:r>
              <a:rPr lang="en-US" altLang="en-US" b="1" u="sng" dirty="0">
                <a:solidFill>
                  <a:srgbClr val="000000"/>
                </a:solidFill>
                <a:sym typeface="Symbol" panose="05050102010706020507" pitchFamily="18" charset="2"/>
              </a:rPr>
              <a:t>0.99 </a:t>
            </a:r>
            <a:r>
              <a:rPr lang="en-US" altLang="en-US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mA</a:t>
            </a:r>
            <a:endParaRPr lang="en-US" altLang="en-US" b="1" u="sng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	I</a:t>
            </a:r>
            <a:r>
              <a:rPr lang="en-US" altLang="en-US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B</a:t>
            </a:r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 = I</a:t>
            </a:r>
            <a:r>
              <a:rPr lang="en-US" altLang="en-US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E</a:t>
            </a:r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 – I</a:t>
            </a:r>
            <a:r>
              <a:rPr lang="en-US" altLang="en-US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C</a:t>
            </a:r>
            <a:r>
              <a:rPr lang="en-US" altLang="en-US" dirty="0">
                <a:solidFill>
                  <a:srgbClr val="000000"/>
                </a:solidFill>
                <a:sym typeface="Symbol" panose="05050102010706020507" pitchFamily="18" charset="2"/>
              </a:rPr>
              <a:t> = </a:t>
            </a:r>
            <a:r>
              <a:rPr lang="en-US" altLang="en-US" b="1" u="sng" dirty="0">
                <a:solidFill>
                  <a:srgbClr val="000000"/>
                </a:solidFill>
                <a:sym typeface="Symbol" panose="05050102010706020507" pitchFamily="18" charset="2"/>
              </a:rPr>
              <a:t>0.01 mA</a:t>
            </a:r>
            <a:r>
              <a:rPr lang="en-US" altLang="en-US" dirty="0"/>
              <a:t>			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066800" y="5486400"/>
            <a:ext cx="701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KVL at CE loop:	 I</a:t>
            </a:r>
            <a:r>
              <a:rPr lang="en-US" altLang="en-US" baseline="-25000" dirty="0"/>
              <a:t>C</a:t>
            </a:r>
            <a:r>
              <a:rPr lang="en-US" altLang="en-US" dirty="0"/>
              <a:t>R</a:t>
            </a:r>
            <a:r>
              <a:rPr lang="en-US" altLang="en-US" baseline="-25000" dirty="0"/>
              <a:t>C</a:t>
            </a:r>
            <a:r>
              <a:rPr lang="en-US" altLang="en-US" dirty="0"/>
              <a:t> + V</a:t>
            </a:r>
            <a:r>
              <a:rPr lang="en-US" altLang="en-US" baseline="-25000" dirty="0"/>
              <a:t>CE</a:t>
            </a:r>
            <a:r>
              <a:rPr lang="en-US" altLang="en-US" dirty="0"/>
              <a:t> + I</a:t>
            </a:r>
            <a:r>
              <a:rPr lang="en-US" altLang="en-US" baseline="-25000" dirty="0"/>
              <a:t>E</a:t>
            </a:r>
            <a:r>
              <a:rPr lang="en-US" altLang="en-US" dirty="0"/>
              <a:t>R</a:t>
            </a:r>
            <a:r>
              <a:rPr lang="en-US" altLang="en-US" baseline="-25000" dirty="0"/>
              <a:t>E</a:t>
            </a:r>
            <a:r>
              <a:rPr lang="en-US" altLang="en-US" dirty="0"/>
              <a:t> – 10 = 0</a:t>
            </a:r>
          </a:p>
          <a:p>
            <a:pPr eaLnBrk="1" hangingPunct="1"/>
            <a:r>
              <a:rPr lang="en-US" altLang="en-US" dirty="0"/>
              <a:t>		 V</a:t>
            </a:r>
            <a:r>
              <a:rPr lang="en-US" altLang="en-US" baseline="-25000" dirty="0"/>
              <a:t>CE</a:t>
            </a:r>
            <a:r>
              <a:rPr lang="en-US" altLang="en-US" dirty="0"/>
              <a:t> = 10 – 3.3 – 4.653 = </a:t>
            </a:r>
            <a:r>
              <a:rPr lang="en-US" altLang="en-US" b="1" u="sng" dirty="0"/>
              <a:t>2.047 </a:t>
            </a:r>
            <a:r>
              <a:rPr lang="en-US" altLang="en-US" b="1" u="sng" dirty="0" smtClean="0"/>
              <a:t>V</a:t>
            </a:r>
            <a:endParaRPr lang="en-US" altLang="en-US" b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00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771" y="763013"/>
            <a:ext cx="2926080" cy="5197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9912" y="160744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MT"/>
              </a:rPr>
              <a:t>For the circuit shown in </a:t>
            </a:r>
            <a:r>
              <a:rPr lang="en-US" dirty="0" smtClean="0">
                <a:latin typeface="TimesNewRomanPSMT"/>
              </a:rPr>
              <a:t>Figure, </a:t>
            </a:r>
            <a:r>
              <a:rPr lang="en-US" dirty="0">
                <a:latin typeface="TimesNewRomanPSMT"/>
              </a:rPr>
              <a:t>the transistor parameters are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>
                <a:latin typeface="TimesNewRomanPSMT"/>
              </a:rPr>
              <a:t>= 100 and </a:t>
            </a:r>
            <a:r>
              <a:rPr lang="en-US" i="1" dirty="0">
                <a:latin typeface="TimesNewRomanPS-ItalicMT"/>
              </a:rPr>
              <a:t>V</a:t>
            </a:r>
            <a:r>
              <a:rPr lang="en-US" sz="1050" i="1" dirty="0">
                <a:latin typeface="TimesNewRomanPS-ItalicMT"/>
              </a:rPr>
              <a:t>A </a:t>
            </a:r>
            <a:r>
              <a:rPr lang="en-US" dirty="0">
                <a:latin typeface="TimesNewRomanPSMT"/>
              </a:rPr>
              <a:t>= 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</a:t>
            </a:r>
            <a:r>
              <a:rPr lang="en-US" dirty="0" smtClean="0">
                <a:latin typeface="TimesNewRomanPSMT"/>
              </a:rPr>
              <a:t>. </a:t>
            </a:r>
            <a:r>
              <a:rPr lang="en-US" dirty="0">
                <a:latin typeface="TimesNewRomanPSMT"/>
              </a:rPr>
              <a:t>Design </a:t>
            </a:r>
            <a:r>
              <a:rPr lang="en-US" dirty="0" smtClean="0">
                <a:latin typeface="TimesNewRomanPSMT"/>
              </a:rPr>
              <a:t>the circuit </a:t>
            </a:r>
            <a:r>
              <a:rPr lang="en-US" dirty="0">
                <a:latin typeface="TimesNewRomanPSMT"/>
              </a:rPr>
              <a:t>such that </a:t>
            </a:r>
            <a:r>
              <a:rPr lang="en-US" i="1" dirty="0">
                <a:latin typeface="TimesNewRomanPS-ItalicMT"/>
              </a:rPr>
              <a:t>I</a:t>
            </a:r>
            <a:r>
              <a:rPr lang="en-US" sz="1050" i="1" dirty="0">
                <a:latin typeface="TimesNewRomanPS-ItalicMT"/>
              </a:rPr>
              <a:t>CQ </a:t>
            </a:r>
            <a:r>
              <a:rPr lang="en-US" dirty="0">
                <a:latin typeface="TimesNewRomanPSMT"/>
              </a:rPr>
              <a:t>= 0.25 mA and </a:t>
            </a:r>
            <a:r>
              <a:rPr lang="en-US" i="1" dirty="0">
                <a:latin typeface="TimesNewRomanPS-ItalicMT"/>
              </a:rPr>
              <a:t>V</a:t>
            </a:r>
            <a:r>
              <a:rPr lang="en-US" sz="1050" i="1" dirty="0">
                <a:latin typeface="TimesNewRomanPS-ItalicMT"/>
              </a:rPr>
              <a:t>CEQ </a:t>
            </a:r>
            <a:r>
              <a:rPr lang="en-US" dirty="0">
                <a:latin typeface="TimesNewRomanPSMT"/>
              </a:rPr>
              <a:t>= 3 V. Find the small-signal voltage gain </a:t>
            </a:r>
            <a:r>
              <a:rPr lang="en-US" i="1" dirty="0">
                <a:latin typeface="TimesNewRomanPS-ItalicMT"/>
              </a:rPr>
              <a:t>A</a:t>
            </a:r>
            <a:r>
              <a:rPr lang="en-US" sz="1050" i="1" dirty="0">
                <a:latin typeface="TimesNewRomanPS-ItalicMT"/>
              </a:rPr>
              <a:t>v </a:t>
            </a:r>
            <a:r>
              <a:rPr lang="en-US" dirty="0">
                <a:latin typeface="TimesNewRomanPSMT"/>
              </a:rPr>
              <a:t>= </a:t>
            </a:r>
            <a:r>
              <a:rPr lang="en-US" i="1" dirty="0" err="1">
                <a:latin typeface="TimesNewRomanPS-ItalicMT"/>
              </a:rPr>
              <a:t>v</a:t>
            </a:r>
            <a:r>
              <a:rPr lang="en-US" sz="1050" i="1" dirty="0" err="1">
                <a:latin typeface="TimesNewRomanPS-ItalicMT"/>
              </a:rPr>
              <a:t>o</a:t>
            </a:r>
            <a:r>
              <a:rPr lang="en-US" sz="1050" i="1" dirty="0">
                <a:latin typeface="TimesNewRomanPS-ItalicMT"/>
              </a:rPr>
              <a:t> </a:t>
            </a:r>
            <a:r>
              <a:rPr lang="en-US" dirty="0">
                <a:latin typeface="TimesNewRomanPSMT"/>
              </a:rPr>
              <a:t>/ </a:t>
            </a:r>
            <a:r>
              <a:rPr lang="en-US" i="1" dirty="0">
                <a:latin typeface="TimesNewRomanPS-ItalicMT"/>
              </a:rPr>
              <a:t>v</a:t>
            </a:r>
            <a:r>
              <a:rPr lang="en-US" sz="1050" i="1" dirty="0">
                <a:latin typeface="TimesNewRomanPS-ItalicMT"/>
              </a:rPr>
              <a:t>s</a:t>
            </a:r>
            <a:r>
              <a:rPr lang="en-US" dirty="0">
                <a:latin typeface="TimesNewRomanPSMT"/>
              </a:rPr>
              <a:t>. </a:t>
            </a:r>
            <a:r>
              <a:rPr lang="en-US" dirty="0" smtClean="0">
                <a:latin typeface="TimesNewRomanPSMT"/>
              </a:rPr>
              <a:t>Find the </a:t>
            </a:r>
            <a:r>
              <a:rPr lang="en-US" dirty="0">
                <a:latin typeface="TimesNewRomanPSMT"/>
              </a:rPr>
              <a:t>input resistance seen by the signal source </a:t>
            </a:r>
            <a:r>
              <a:rPr lang="en-US" i="1" dirty="0">
                <a:latin typeface="TimesNewRomanPS-ItalicMT"/>
              </a:rPr>
              <a:t>v</a:t>
            </a:r>
            <a:r>
              <a:rPr lang="en-US" sz="1050" i="1" dirty="0">
                <a:latin typeface="TimesNewRomanPS-ItalicMT"/>
              </a:rPr>
              <a:t>s</a:t>
            </a:r>
            <a:r>
              <a:rPr lang="en-US" dirty="0">
                <a:latin typeface="TimesNewRomanPSMT"/>
              </a:rPr>
              <a:t>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35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089" y="1243355"/>
            <a:ext cx="7418617" cy="49965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3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48" y="1457671"/>
            <a:ext cx="71247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89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0099" y="1295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For small-signal ac analysis, all dc voltages and capacitors act as </a:t>
            </a:r>
            <a:r>
              <a:rPr lang="en-US" i="1" dirty="0">
                <a:latin typeface="TimesNewRomanPS-ItalicMT"/>
              </a:rPr>
              <a:t>short circuit</a:t>
            </a:r>
            <a:r>
              <a:rPr lang="en-US" dirty="0">
                <a:latin typeface="TimesNewRomanPSMT"/>
              </a:rPr>
              <a:t>. The following </a:t>
            </a:r>
            <a:r>
              <a:rPr lang="en-US" dirty="0" smtClean="0">
                <a:latin typeface="TimesNewRomanPSMT"/>
              </a:rPr>
              <a:t>expressions are </a:t>
            </a:r>
            <a:r>
              <a:rPr lang="en-US" dirty="0">
                <a:latin typeface="TimesNewRomanPSMT"/>
              </a:rPr>
              <a:t>obtained: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229" y="1950696"/>
            <a:ext cx="2395539" cy="21730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0099" y="4123765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The input resistance </a:t>
            </a:r>
            <a:r>
              <a:rPr lang="en-US" i="1" dirty="0" err="1">
                <a:latin typeface="TimesNewRomanPS-ItalicMT"/>
              </a:rPr>
              <a:t>R</a:t>
            </a:r>
            <a:r>
              <a:rPr lang="en-US" sz="1050" i="1" dirty="0" err="1">
                <a:latin typeface="TimesNewRomanPS-ItalicMT"/>
              </a:rPr>
              <a:t>i</a:t>
            </a:r>
            <a:r>
              <a:rPr lang="en-US" sz="1050" i="1" dirty="0">
                <a:latin typeface="TimesNewRomanPS-ItalicMT"/>
              </a:rPr>
              <a:t> </a:t>
            </a:r>
            <a:r>
              <a:rPr lang="en-US" dirty="0">
                <a:latin typeface="TimesNewRomanPSMT"/>
              </a:rPr>
              <a:t>seen by the signal source </a:t>
            </a:r>
            <a:r>
              <a:rPr lang="en-US" i="1" dirty="0">
                <a:latin typeface="TimesNewRomanPS-ItalicMT"/>
              </a:rPr>
              <a:t>v</a:t>
            </a:r>
            <a:r>
              <a:rPr lang="en-US" sz="1050" i="1" dirty="0">
                <a:latin typeface="TimesNewRomanPS-ItalicMT"/>
              </a:rPr>
              <a:t>s </a:t>
            </a:r>
            <a:r>
              <a:rPr lang="en-US" dirty="0">
                <a:latin typeface="TimesNewRomanPSMT"/>
              </a:rPr>
              <a:t>is: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836" y="4537921"/>
            <a:ext cx="2628900" cy="1600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563469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Consider the circuit shown in </a:t>
            </a:r>
            <a:r>
              <a:rPr lang="en-US" dirty="0" smtClean="0">
                <a:latin typeface="TimesNewRomanPSMT"/>
              </a:rPr>
              <a:t>Figure. </a:t>
            </a:r>
            <a:r>
              <a:rPr lang="en-US" dirty="0">
                <a:latin typeface="TimesNewRomanPSMT"/>
              </a:rPr>
              <a:t>The transistor parameters are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>
                <a:latin typeface="TimesNewRomanPSMT"/>
              </a:rPr>
              <a:t>= 100 and </a:t>
            </a:r>
            <a:r>
              <a:rPr lang="en-US" i="1" dirty="0">
                <a:latin typeface="TimesNewRomanPS-ItalicMT"/>
              </a:rPr>
              <a:t>V</a:t>
            </a:r>
            <a:r>
              <a:rPr lang="en-US" sz="1050" i="1" dirty="0">
                <a:latin typeface="TimesNewRomanPS-ItalicMT"/>
              </a:rPr>
              <a:t>A </a:t>
            </a:r>
            <a:r>
              <a:rPr lang="en-US" dirty="0">
                <a:latin typeface="TimesNewRomanPSMT"/>
              </a:rPr>
              <a:t>= 100 </a:t>
            </a:r>
            <a:r>
              <a:rPr lang="en-US" dirty="0" smtClean="0">
                <a:latin typeface="TimesNewRomanPSMT"/>
              </a:rPr>
              <a:t>V. </a:t>
            </a:r>
            <a:r>
              <a:rPr lang="it-IT" dirty="0" smtClean="0">
                <a:latin typeface="TimesNewRomanPSMT"/>
              </a:rPr>
              <a:t>Determine </a:t>
            </a:r>
            <a:r>
              <a:rPr lang="it-IT" i="1" dirty="0">
                <a:latin typeface="TimesNewRomanPS-ItalicMT"/>
              </a:rPr>
              <a:t>R</a:t>
            </a:r>
            <a:r>
              <a:rPr lang="it-IT" sz="1050" i="1" dirty="0">
                <a:latin typeface="TimesNewRomanPS-ItalicMT"/>
              </a:rPr>
              <a:t>i</a:t>
            </a:r>
            <a:r>
              <a:rPr lang="it-IT" dirty="0">
                <a:latin typeface="TimesNewRomanPSMT"/>
              </a:rPr>
              <a:t>, </a:t>
            </a:r>
            <a:r>
              <a:rPr lang="it-IT" i="1" dirty="0">
                <a:latin typeface="TimesNewRomanPS-ItalicMT"/>
              </a:rPr>
              <a:t>A</a:t>
            </a:r>
            <a:r>
              <a:rPr lang="it-IT" sz="1050" i="1" dirty="0">
                <a:latin typeface="TimesNewRomanPS-ItalicMT"/>
              </a:rPr>
              <a:t>v </a:t>
            </a:r>
            <a:r>
              <a:rPr lang="it-IT" dirty="0">
                <a:latin typeface="TimesNewRomanPSMT"/>
              </a:rPr>
              <a:t>= </a:t>
            </a:r>
            <a:r>
              <a:rPr lang="it-IT" i="1" dirty="0">
                <a:latin typeface="TimesNewRomanPS-ItalicMT"/>
              </a:rPr>
              <a:t>v</a:t>
            </a:r>
            <a:r>
              <a:rPr lang="it-IT" sz="1050" i="1" dirty="0">
                <a:latin typeface="TimesNewRomanPS-ItalicMT"/>
              </a:rPr>
              <a:t>o </a:t>
            </a:r>
            <a:r>
              <a:rPr lang="it-IT" dirty="0">
                <a:latin typeface="TimesNewRomanPSMT"/>
              </a:rPr>
              <a:t>/ </a:t>
            </a:r>
            <a:r>
              <a:rPr lang="it-IT" i="1" dirty="0">
                <a:latin typeface="TimesNewRomanPS-ItalicMT"/>
              </a:rPr>
              <a:t>v</a:t>
            </a:r>
            <a:r>
              <a:rPr lang="it-IT" sz="1050" i="1" dirty="0">
                <a:latin typeface="TimesNewRomanPS-ItalicMT"/>
              </a:rPr>
              <a:t>s </a:t>
            </a:r>
            <a:r>
              <a:rPr lang="it-IT" dirty="0">
                <a:latin typeface="TimesNewRomanPSMT"/>
              </a:rPr>
              <a:t>and </a:t>
            </a:r>
            <a:r>
              <a:rPr lang="it-IT" i="1" dirty="0">
                <a:latin typeface="TimesNewRomanPS-ItalicMT"/>
              </a:rPr>
              <a:t>A</a:t>
            </a:r>
            <a:r>
              <a:rPr lang="it-IT" sz="1050" i="1" dirty="0">
                <a:latin typeface="TimesNewRomanPS-ItalicMT"/>
              </a:rPr>
              <a:t>i </a:t>
            </a:r>
            <a:r>
              <a:rPr lang="it-IT" dirty="0">
                <a:latin typeface="TimesNewRomanPSMT"/>
              </a:rPr>
              <a:t>= </a:t>
            </a:r>
            <a:r>
              <a:rPr lang="it-IT" i="1" dirty="0">
                <a:latin typeface="TimesNewRomanPS-ItalicMT"/>
              </a:rPr>
              <a:t>i</a:t>
            </a:r>
            <a:r>
              <a:rPr lang="it-IT" sz="1050" i="1" dirty="0">
                <a:latin typeface="TimesNewRomanPS-ItalicMT"/>
              </a:rPr>
              <a:t>o </a:t>
            </a:r>
            <a:r>
              <a:rPr lang="it-IT" dirty="0">
                <a:latin typeface="TimesNewRomanPSMT"/>
              </a:rPr>
              <a:t>/ </a:t>
            </a:r>
            <a:r>
              <a:rPr lang="it-IT" i="1" dirty="0">
                <a:latin typeface="TimesNewRomanPS-ItalicMT"/>
              </a:rPr>
              <a:t>i</a:t>
            </a:r>
            <a:r>
              <a:rPr lang="it-IT" sz="1050" i="1" dirty="0">
                <a:latin typeface="TimesNewRomanPS-ItalicMT"/>
              </a:rPr>
              <a:t>s</a:t>
            </a:r>
            <a:r>
              <a:rPr lang="it-IT" dirty="0">
                <a:latin typeface="TimesNewRomanPSMT"/>
              </a:rPr>
              <a:t>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10" y="2229533"/>
            <a:ext cx="4242975" cy="388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</a:t>
            </a:r>
            <a:r>
              <a:rPr lang="en-US" dirty="0"/>
              <a:t>the BJT in Amplifier Design</a:t>
            </a:r>
          </a:p>
        </p:txBody>
      </p:sp>
      <p:pic>
        <p:nvPicPr>
          <p:cNvPr id="6146" name="Picture 2" descr="Common emitter speaker 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6636"/>
            <a:ext cx="4669342" cy="381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758E-7943-438D-98FF-C1BE8BD5DA2C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403883"/>
            <a:ext cx="713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A dc analysis is performed to determine the dc operating point by treating all capacitors as </a:t>
            </a:r>
            <a:r>
              <a:rPr lang="en-US" i="1" dirty="0">
                <a:latin typeface="TimesNewRomanPS-ItalicMT"/>
              </a:rPr>
              <a:t>open circuit</a:t>
            </a:r>
            <a:r>
              <a:rPr lang="en-US" dirty="0">
                <a:latin typeface="TimesNewRomanPSMT"/>
              </a:rPr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3" y="2269755"/>
            <a:ext cx="71056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8461" y="1439742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NewRomanPSMT"/>
              </a:rPr>
              <a:t>The small-signal parameters are: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523" y="1809074"/>
            <a:ext cx="4095750" cy="2333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049" y="4296764"/>
            <a:ext cx="5765904" cy="163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23" y="5954354"/>
            <a:ext cx="440055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98" y="1371600"/>
            <a:ext cx="43434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30229"/>
          <a:stretch/>
        </p:blipFill>
        <p:spPr>
          <a:xfrm>
            <a:off x="3271273" y="4409505"/>
            <a:ext cx="2762250" cy="16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29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027D-B150-4F94-BD80-837075888B57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7.6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98" y="1417330"/>
            <a:ext cx="5638800" cy="3857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5890" y="5224046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NewRomanPSMT"/>
              </a:rPr>
              <a:t>The input resistance </a:t>
            </a:r>
            <a:r>
              <a:rPr lang="en-US" sz="1600" dirty="0" smtClean="0">
                <a:latin typeface="TimesNewRomanPSMT"/>
              </a:rPr>
              <a:t>is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448" y="5227108"/>
            <a:ext cx="35623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</a:t>
            </a:r>
            <a:r>
              <a:rPr lang="en-US" dirty="0" smtClean="0"/>
              <a:t>7.7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98" y="1295400"/>
            <a:ext cx="7543800" cy="14425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2400" y="12954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71" y="2737925"/>
            <a:ext cx="3503654" cy="3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</a:t>
            </a:r>
            <a:r>
              <a:rPr lang="en-US" dirty="0" smtClean="0"/>
              <a:t>7.7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399" y="1439742"/>
            <a:ext cx="7137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NewRomanPSMT"/>
              </a:rPr>
              <a:t>(a) A </a:t>
            </a:r>
            <a:r>
              <a:rPr lang="en-US" dirty="0">
                <a:latin typeface="TimesNewRomanPSMT"/>
              </a:rPr>
              <a:t>dc analysis is performed to determine the dc operating point by treating all capacitors as </a:t>
            </a:r>
            <a:r>
              <a:rPr lang="en-US" i="1" dirty="0">
                <a:latin typeface="TimesNewRomanPS-ItalicMT"/>
              </a:rPr>
              <a:t>open circuit</a:t>
            </a:r>
            <a:r>
              <a:rPr lang="en-US" dirty="0">
                <a:latin typeface="TimesNewRomanPSMT"/>
              </a:rPr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60" y="2438400"/>
            <a:ext cx="51720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13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</a:t>
            </a:r>
            <a:r>
              <a:rPr lang="en-US" dirty="0" smtClean="0"/>
              <a:t>7.7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199" y="1439742"/>
            <a:ext cx="721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(</a:t>
            </a:r>
            <a:r>
              <a:rPr lang="en-US" dirty="0" smtClean="0">
                <a:latin typeface="TimesNewRomanPSMT"/>
              </a:rPr>
              <a:t>b) Given </a:t>
            </a:r>
            <a:r>
              <a:rPr lang="en-US" i="1" dirty="0">
                <a:latin typeface="TimesNewRomanPS-ItalicMT"/>
              </a:rPr>
              <a:t>V</a:t>
            </a:r>
            <a:r>
              <a:rPr lang="en-US" sz="1050" i="1" dirty="0">
                <a:latin typeface="TimesNewRomanPS-ItalicMT"/>
              </a:rPr>
              <a:t>CEQ </a:t>
            </a:r>
            <a:r>
              <a:rPr lang="en-US" dirty="0">
                <a:latin typeface="TimesNewRomanPSMT"/>
              </a:rPr>
              <a:t>is desired to be 3.5 V, hence: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823" y="1818039"/>
            <a:ext cx="3867150" cy="1981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199" y="3810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NewRomanPSMT"/>
              </a:rPr>
              <a:t>(</a:t>
            </a:r>
            <a:r>
              <a:rPr lang="en-US" dirty="0" smtClean="0">
                <a:latin typeface="TimesNewRomanPSMT"/>
              </a:rPr>
              <a:t>c) The </a:t>
            </a:r>
            <a:r>
              <a:rPr lang="en-US" dirty="0">
                <a:latin typeface="TimesNewRomanPSMT"/>
              </a:rPr>
              <a:t>small-signal parameters are: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48" y="4114800"/>
            <a:ext cx="39338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205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</a:t>
            </a:r>
            <a:r>
              <a:rPr lang="en-US" dirty="0" smtClean="0"/>
              <a:t>7.7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439742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Using the small-signal ac equivalent circuit, the following expressions are obtained: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662" y="2086073"/>
            <a:ext cx="44862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066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8127-4B70-446A-A4F7-5FE6B8F91B4F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2767" y="573870"/>
            <a:ext cx="6799262" cy="8658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Example </a:t>
            </a:r>
            <a:r>
              <a:rPr lang="en-US" dirty="0" smtClean="0"/>
              <a:t>7.7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1" y="1439742"/>
            <a:ext cx="713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(</a:t>
            </a:r>
            <a:r>
              <a:rPr lang="en-US" dirty="0" smtClean="0">
                <a:latin typeface="TimesNewRomanPSMT"/>
              </a:rPr>
              <a:t>d) If </a:t>
            </a:r>
            <a:r>
              <a:rPr lang="en-US" dirty="0">
                <a:latin typeface="TimesNewRomanPSMT"/>
              </a:rPr>
              <a:t>the source resistor is changed to 500 </a:t>
            </a:r>
            <a:r>
              <a:rPr lang="en-US" dirty="0" smtClean="0">
                <a:latin typeface="Symbol" panose="05050102010706020507" pitchFamily="18" charset="2"/>
                <a:sym typeface="Symbol" panose="05050102010706020507" pitchFamily="18" charset="2"/>
              </a:rPr>
              <a:t></a:t>
            </a:r>
            <a:r>
              <a:rPr lang="en-US" dirty="0" smtClean="0">
                <a:latin typeface="TimesNewRomanPSMT"/>
              </a:rPr>
              <a:t>, </a:t>
            </a:r>
            <a:r>
              <a:rPr lang="en-US" dirty="0">
                <a:latin typeface="TimesNewRomanPSMT"/>
              </a:rPr>
              <a:t>the new value of </a:t>
            </a:r>
            <a:r>
              <a:rPr lang="en-US" i="1" dirty="0">
                <a:latin typeface="TimesNewRomanPS-ItalicMT"/>
              </a:rPr>
              <a:t>A</a:t>
            </a:r>
            <a:r>
              <a:rPr lang="en-US" sz="1050" i="1" dirty="0">
                <a:latin typeface="TimesNewRomanPS-ItalicMT"/>
              </a:rPr>
              <a:t>v </a:t>
            </a:r>
            <a:r>
              <a:rPr lang="en-US" dirty="0">
                <a:latin typeface="TimesNewRomanPSMT"/>
              </a:rPr>
              <a:t>is: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10" y="2151253"/>
            <a:ext cx="4371975" cy="1733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1" y="4038600"/>
            <a:ext cx="713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NewRomanPSMT"/>
              </a:rPr>
              <a:t>Therefore the voltage gain </a:t>
            </a:r>
            <a:r>
              <a:rPr lang="en-US" i="1" dirty="0">
                <a:latin typeface="TimesNewRomanPS-ItalicMT"/>
              </a:rPr>
              <a:t>A</a:t>
            </a:r>
            <a:r>
              <a:rPr lang="en-US" sz="1050" i="1" dirty="0">
                <a:latin typeface="TimesNewRomanPS-ItalicMT"/>
              </a:rPr>
              <a:t>v </a:t>
            </a:r>
            <a:r>
              <a:rPr lang="en-US" dirty="0">
                <a:latin typeface="TimesNewRomanPSMT"/>
              </a:rPr>
              <a:t>decreases as the source resistance </a:t>
            </a:r>
            <a:r>
              <a:rPr lang="en-US" i="1" dirty="0">
                <a:latin typeface="TimesNewRomanPS-ItalicMT"/>
              </a:rPr>
              <a:t>R</a:t>
            </a:r>
            <a:r>
              <a:rPr lang="en-US" sz="1050" i="1" dirty="0">
                <a:latin typeface="TimesNewRomanPS-ItalicMT"/>
              </a:rPr>
              <a:t>S </a:t>
            </a:r>
            <a:r>
              <a:rPr lang="en-US" dirty="0">
                <a:latin typeface="TimesNewRomanPSMT"/>
              </a:rPr>
              <a:t>increases due to a larger voltage </a:t>
            </a:r>
            <a:r>
              <a:rPr lang="en-US" dirty="0" smtClean="0">
                <a:latin typeface="TimesNewRomanPSMT"/>
              </a:rPr>
              <a:t>drop across </a:t>
            </a:r>
            <a:r>
              <a:rPr lang="en-US" dirty="0">
                <a:latin typeface="TimesNewRomanPSMT"/>
              </a:rPr>
              <a:t>the source resistor.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95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Summary of small signal model parameters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5BA0D-1522-44B7-BE2E-B47F07014B31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0" y="2072533"/>
            <a:ext cx="7037166" cy="41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28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Obtaining </a:t>
            </a:r>
            <a:r>
              <a:rPr lang="en-US" sz="3600" dirty="0"/>
              <a:t>a Voltage Amplifier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90135"/>
            <a:ext cx="7620000" cy="34449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BJT</a:t>
            </a:r>
            <a:r>
              <a:rPr lang="en-US" sz="2000" dirty="0" smtClean="0"/>
              <a:t> is a </a:t>
            </a:r>
            <a:r>
              <a:rPr lang="en-US" sz="2000" dirty="0" smtClean="0">
                <a:solidFill>
                  <a:srgbClr val="FF0000"/>
                </a:solidFill>
              </a:rPr>
              <a:t>voltage-controlled current source </a:t>
            </a:r>
            <a:r>
              <a:rPr lang="en-US" sz="2000" dirty="0" smtClean="0"/>
              <a:t>that can </a:t>
            </a:r>
            <a:r>
              <a:rPr lang="en-US" sz="2000" dirty="0"/>
              <a:t>serve as </a:t>
            </a:r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000" dirty="0" err="1">
                <a:solidFill>
                  <a:srgbClr val="FF0000"/>
                </a:solidFill>
              </a:rPr>
              <a:t>transconductance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amplifier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A simple way to </a:t>
            </a:r>
            <a:r>
              <a:rPr lang="en-US" sz="2000" dirty="0">
                <a:solidFill>
                  <a:srgbClr val="FF0000"/>
                </a:solidFill>
              </a:rPr>
              <a:t>convert</a:t>
            </a:r>
            <a:r>
              <a:rPr lang="en-US" sz="2000" dirty="0"/>
              <a:t> a </a:t>
            </a:r>
            <a:r>
              <a:rPr lang="en-US" sz="2000" dirty="0" err="1">
                <a:solidFill>
                  <a:srgbClr val="FF0000"/>
                </a:solidFill>
              </a:rPr>
              <a:t>transconductance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amplifier </a:t>
            </a:r>
            <a:r>
              <a:rPr lang="en-US" sz="2000" dirty="0">
                <a:solidFill>
                  <a:srgbClr val="FF0000"/>
                </a:solidFill>
              </a:rPr>
              <a:t>to</a:t>
            </a:r>
            <a:r>
              <a:rPr lang="en-US" sz="2000" dirty="0"/>
              <a:t> a </a:t>
            </a:r>
            <a:r>
              <a:rPr lang="en-US" sz="2000" dirty="0">
                <a:solidFill>
                  <a:srgbClr val="FF0000"/>
                </a:solidFill>
              </a:rPr>
              <a:t>voltage </a:t>
            </a:r>
            <a:r>
              <a:rPr lang="en-US" sz="2000" dirty="0" smtClean="0"/>
              <a:t>amplifier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</a:t>
            </a:r>
            <a:r>
              <a:rPr lang="en-US" sz="2000" dirty="0"/>
              <a:t>to pass the </a:t>
            </a:r>
            <a:r>
              <a:rPr lang="en-US" sz="2000" dirty="0">
                <a:solidFill>
                  <a:srgbClr val="FF0000"/>
                </a:solidFill>
              </a:rPr>
              <a:t>output current </a:t>
            </a:r>
            <a:r>
              <a:rPr lang="en-US" sz="2000" dirty="0"/>
              <a:t>through a </a:t>
            </a:r>
            <a:r>
              <a:rPr lang="en-US" sz="2000" dirty="0">
                <a:solidFill>
                  <a:srgbClr val="FF0000"/>
                </a:solidFill>
              </a:rPr>
              <a:t>resistor </a:t>
            </a:r>
            <a:r>
              <a:rPr lang="en-US" sz="2000" dirty="0"/>
              <a:t>and take the </a:t>
            </a:r>
            <a:r>
              <a:rPr lang="en-US" sz="2000" dirty="0">
                <a:solidFill>
                  <a:srgbClr val="FF0000"/>
                </a:solidFill>
              </a:rPr>
              <a:t>voltage across the resistor as </a:t>
            </a:r>
            <a:r>
              <a:rPr lang="en-US" sz="2000" dirty="0" smtClean="0">
                <a:solidFill>
                  <a:srgbClr val="FF0000"/>
                </a:solidFill>
              </a:rPr>
              <a:t>the output</a:t>
            </a:r>
            <a:r>
              <a:rPr lang="en-US" sz="20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01" y="3833493"/>
            <a:ext cx="1949644" cy="221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2800" y="4180743"/>
            <a:ext cx="31944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The output voltage is given by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80853"/>
            <a:ext cx="2145001" cy="43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4400" y="4941423"/>
            <a:ext cx="5248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Thus it is an </a:t>
            </a:r>
            <a:r>
              <a:rPr lang="en-US" sz="2000" dirty="0">
                <a:solidFill>
                  <a:srgbClr val="FF0000"/>
                </a:solidFill>
              </a:rPr>
              <a:t>inverted version </a:t>
            </a:r>
            <a:r>
              <a:rPr lang="en-US" sz="2000" dirty="0"/>
              <a:t>(note the minus sign) </a:t>
            </a:r>
            <a:r>
              <a:rPr lang="en-US" sz="2000" dirty="0">
                <a:solidFill>
                  <a:srgbClr val="FF0000"/>
                </a:solidFill>
              </a:rPr>
              <a:t>of </a:t>
            </a:r>
            <a:r>
              <a:rPr lang="en-US" sz="2000" i="1" dirty="0" err="1" smtClean="0">
                <a:solidFill>
                  <a:srgbClr val="FF0000"/>
                </a:solidFill>
              </a:rPr>
              <a:t>i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i="1" dirty="0" err="1" smtClean="0">
                <a:solidFill>
                  <a:srgbClr val="FF00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C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that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FF0000"/>
                </a:solidFill>
              </a:rPr>
              <a:t>shifted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by</a:t>
            </a:r>
            <a:r>
              <a:rPr lang="en-US" sz="2000" dirty="0"/>
              <a:t> the </a:t>
            </a:r>
            <a:r>
              <a:rPr lang="en-US" sz="2000" dirty="0" smtClean="0"/>
              <a:t>constant value </a:t>
            </a:r>
            <a:r>
              <a:rPr lang="en-US" sz="2000" dirty="0"/>
              <a:t>of the supply </a:t>
            </a:r>
            <a:r>
              <a:rPr lang="en-US" sz="2000" dirty="0" smtClean="0"/>
              <a:t>voltage which will be removed by a coupling capacitor</a:t>
            </a:r>
            <a:endParaRPr lang="en-US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01" y="2779331"/>
            <a:ext cx="1524000" cy="49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9E67-6E57-46A6-876C-DAE1D4C864CA}" type="datetime1">
              <a:rPr lang="en-US" smtClean="0"/>
              <a:t>12/2/2017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08" name="Picture 9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64050"/>
            <a:ext cx="88392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se06F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1275"/>
            <a:ext cx="86106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543D-F898-4C7E-BB18-DBF2AF38B8E9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Voltage Transfer Characteristic (VTC)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742801"/>
            <a:ext cx="37702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cs typeface="Times" panose="02020603050405020304" pitchFamily="18" charset="0"/>
              </a:rPr>
              <a:t>7</a:t>
            </a:r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.1</a:t>
            </a:r>
            <a:endParaRPr lang="en-US" sz="12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033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</a:t>
            </a:r>
            <a:r>
              <a:rPr lang="en-US" sz="3600" dirty="0"/>
              <a:t>Voltage Transfer Characteristic (VTC)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/>
              <a:t>A very useful tool that yields great insight into the operation of an amplifier circuit is </a:t>
            </a:r>
            <a:r>
              <a:rPr lang="en-US" sz="2400" dirty="0" smtClean="0"/>
              <a:t>its voltage </a:t>
            </a:r>
            <a:r>
              <a:rPr lang="en-US" sz="2400" dirty="0"/>
              <a:t>transfer characteristic (VTC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The VTC in Fig. </a:t>
            </a:r>
            <a:r>
              <a:rPr lang="en-US" dirty="0" smtClean="0"/>
              <a:t>7.1 </a:t>
            </a:r>
            <a:r>
              <a:rPr lang="en-US" sz="2400" dirty="0" smtClean="0"/>
              <a:t>(b</a:t>
            </a:r>
            <a:r>
              <a:rPr lang="en-US" sz="2400" dirty="0"/>
              <a:t>) indicates that the segment of </a:t>
            </a:r>
            <a:r>
              <a:rPr lang="en-US" sz="2400" dirty="0">
                <a:solidFill>
                  <a:srgbClr val="FF0000"/>
                </a:solidFill>
              </a:rPr>
              <a:t>greatest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slope</a:t>
            </a:r>
            <a:r>
              <a:rPr lang="en-US" sz="2400" dirty="0"/>
              <a:t> (and hence </a:t>
            </a:r>
            <a:r>
              <a:rPr lang="en-US" sz="2400" dirty="0" smtClean="0"/>
              <a:t>potentially the </a:t>
            </a:r>
            <a:r>
              <a:rPr lang="en-US" sz="2400" dirty="0">
                <a:solidFill>
                  <a:srgbClr val="FF0000"/>
                </a:solidFill>
              </a:rPr>
              <a:t>largest amplifier gain</a:t>
            </a:r>
            <a:r>
              <a:rPr lang="en-US" sz="2400" dirty="0"/>
              <a:t>) is that labeled YZ</a:t>
            </a:r>
            <a:r>
              <a:rPr lang="en-US" sz="2400" dirty="0" smtClean="0"/>
              <a:t>,</a:t>
            </a:r>
          </a:p>
          <a:p>
            <a:r>
              <a:rPr lang="en-US" sz="2400" dirty="0"/>
              <a:t>An expression for the segment YZ can be obtained by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is obviously a nonlinear relationship. Nevertheless, </a:t>
            </a:r>
            <a:r>
              <a:rPr lang="en-US" sz="2400" dirty="0">
                <a:solidFill>
                  <a:srgbClr val="FF0000"/>
                </a:solidFill>
              </a:rPr>
              <a:t>linear </a:t>
            </a:r>
            <a:r>
              <a:rPr lang="en-US" sz="2400" dirty="0" smtClean="0">
                <a:solidFill>
                  <a:srgbClr val="FF0000"/>
                </a:solidFill>
              </a:rPr>
              <a:t>amplification</a:t>
            </a:r>
            <a:r>
              <a:rPr lang="en-US" sz="2400" dirty="0" smtClean="0"/>
              <a:t> can </a:t>
            </a:r>
            <a:r>
              <a:rPr lang="en-US" sz="2400" dirty="0"/>
              <a:t>be obtained </a:t>
            </a:r>
            <a:r>
              <a:rPr lang="en-US" sz="2400" dirty="0">
                <a:solidFill>
                  <a:srgbClr val="FF0000"/>
                </a:solidFill>
              </a:rPr>
              <a:t>by</a:t>
            </a:r>
            <a:r>
              <a:rPr lang="en-US" sz="2400" dirty="0"/>
              <a:t> using the technique of </a:t>
            </a:r>
            <a:r>
              <a:rPr lang="en-US" sz="2400" dirty="0">
                <a:solidFill>
                  <a:srgbClr val="FF0000"/>
                </a:solidFill>
              </a:rPr>
              <a:t>biasing the BJT</a:t>
            </a:r>
            <a:r>
              <a:rPr lang="en-US" sz="2400" dirty="0"/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133" y="4114800"/>
            <a:ext cx="312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34674-9BE9-4C60-A2CA-F51439BE72E4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132" name="Picture 4" descr="se06F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9738"/>
            <a:ext cx="86868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2"/>
          <p:cNvSpPr>
            <a:spLocks noChangeArrowheads="1"/>
          </p:cNvSpPr>
          <p:nvPr/>
        </p:nvSpPr>
        <p:spPr bwMode="auto">
          <a:xfrm>
            <a:off x="228600" y="594360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/>
              <a:t>Figure 6.32: </a:t>
            </a:r>
            <a:r>
              <a:rPr lang="en-US" sz="2000" dirty="0"/>
              <a:t>Biasing the BJT amplifier at a point Q located on the active-mode segment of the VTC.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C0D59-BD20-4C4D-9A1D-7C51950BE3F2}" type="datetime1">
              <a:rPr lang="en-US" smtClean="0"/>
              <a:t>12/2/2017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Biasing </a:t>
            </a:r>
            <a:r>
              <a:rPr lang="en-US" sz="3600" dirty="0"/>
              <a:t>the BJT to Obtain Linear Amplification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5974080"/>
            <a:ext cx="5486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" panose="02020603050405020304" pitchFamily="18" charset="0"/>
                <a:cs typeface="Times" panose="02020603050405020304" pitchFamily="18" charset="0"/>
              </a:rPr>
              <a:t>7.2</a:t>
            </a:r>
            <a:endParaRPr lang="en-US" sz="16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80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Biasing </a:t>
            </a:r>
            <a:r>
              <a:rPr lang="en-US" sz="3600" dirty="0"/>
              <a:t>the BJT to Obtain Linear Amplification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Biasing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enables</a:t>
            </a:r>
            <a:r>
              <a:rPr lang="en-US" sz="2400" dirty="0"/>
              <a:t> us to obtain </a:t>
            </a:r>
            <a:r>
              <a:rPr lang="en-US" sz="2400" dirty="0">
                <a:solidFill>
                  <a:srgbClr val="FF0000"/>
                </a:solidFill>
              </a:rPr>
              <a:t>almost-linear amplification </a:t>
            </a:r>
            <a:r>
              <a:rPr lang="en-US" sz="2400" dirty="0"/>
              <a:t>from the BJT.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dc voltage V</a:t>
            </a:r>
            <a:r>
              <a:rPr lang="en-US" sz="2400" baseline="-25000" dirty="0"/>
              <a:t>BE</a:t>
            </a:r>
            <a:r>
              <a:rPr lang="en-US" sz="2400" dirty="0"/>
              <a:t> is selected to obtain operation at a point Q on the segment YZ of the VTC. </a:t>
            </a:r>
            <a:endParaRPr lang="en-US" sz="2400" dirty="0" smtClean="0"/>
          </a:p>
          <a:p>
            <a:r>
              <a:rPr lang="en-US" sz="2400" dirty="0"/>
              <a:t>Point Q is known as the </a:t>
            </a:r>
            <a:r>
              <a:rPr lang="en-US" sz="2400" b="1" dirty="0"/>
              <a:t>bias point </a:t>
            </a:r>
            <a:r>
              <a:rPr lang="en-US" sz="2400" dirty="0"/>
              <a:t>or the </a:t>
            </a:r>
            <a:r>
              <a:rPr lang="en-US" sz="2400" b="1" dirty="0"/>
              <a:t>dc operating point</a:t>
            </a:r>
            <a:r>
              <a:rPr lang="en-US" sz="2400" dirty="0"/>
              <a:t>. Also, since at Q no </a:t>
            </a:r>
            <a:r>
              <a:rPr lang="en-US" sz="2400" dirty="0" smtClean="0"/>
              <a:t>signal component </a:t>
            </a:r>
            <a:r>
              <a:rPr lang="en-US" sz="2400" dirty="0"/>
              <a:t>is present, it is also known as the </a:t>
            </a:r>
            <a:r>
              <a:rPr lang="en-US" sz="2400" b="1" dirty="0"/>
              <a:t>quiescent </a:t>
            </a:r>
            <a:r>
              <a:rPr lang="en-US" sz="2400" b="1" dirty="0" smtClean="0"/>
              <a:t>point.</a:t>
            </a:r>
            <a:endParaRPr lang="en-US" sz="2400" dirty="0" smtClean="0"/>
          </a:p>
          <a:p>
            <a:r>
              <a:rPr lang="en-US" sz="2400" dirty="0" smtClean="0"/>
              <a:t>How </a:t>
            </a:r>
            <a:r>
              <a:rPr lang="en-US" sz="2400" dirty="0"/>
              <a:t>to select an appropriate location for the bias point Q will be discussed shortly.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A5900-5E79-48C0-A9CA-0D10BA0D2266}" type="datetime1">
              <a:rPr lang="en-US" smtClean="0"/>
              <a:t>12/2/2017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5585</TotalTime>
  <Words>2220</Words>
  <Application>Microsoft Office PowerPoint</Application>
  <PresentationFormat>On-screen Show (4:3)</PresentationFormat>
  <Paragraphs>272</Paragraphs>
  <Slides>49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Calibri</vt:lpstr>
      <vt:lpstr>Garamond</vt:lpstr>
      <vt:lpstr>Symbol</vt:lpstr>
      <vt:lpstr>Times</vt:lpstr>
      <vt:lpstr>Times New Roman</vt:lpstr>
      <vt:lpstr>TimesNewRomanPS-ItalicMT</vt:lpstr>
      <vt:lpstr>TimesNewRomanPSMT</vt:lpstr>
      <vt:lpstr>Wingdings</vt:lpstr>
      <vt:lpstr>Organic</vt:lpstr>
      <vt:lpstr>Bitmap Image</vt:lpstr>
      <vt:lpstr>PowerPoint Presentation</vt:lpstr>
      <vt:lpstr>Applying the BJT in Amplifier Design</vt:lpstr>
      <vt:lpstr>Applying the BJT in Amplifier Design</vt:lpstr>
      <vt:lpstr>Applying the BJT in Amplifier Design</vt:lpstr>
      <vt:lpstr>Obtaining a Voltage Amplifier</vt:lpstr>
      <vt:lpstr>The Voltage Transfer Characteristic (VTC)</vt:lpstr>
      <vt:lpstr>The Voltage Transfer Characteristic (VTC)</vt:lpstr>
      <vt:lpstr>Biasing the BJT to Obtain Linear Amplification</vt:lpstr>
      <vt:lpstr>Biasing the BJT to Obtain Linear Amplification</vt:lpstr>
      <vt:lpstr>Biasing the BJT to Obtain Linear Amplification</vt:lpstr>
      <vt:lpstr>Biasing the BJT to Obtain Linear Amplification</vt:lpstr>
      <vt:lpstr>The Small-Signal Voltage Gain</vt:lpstr>
      <vt:lpstr>Locating the Bias Point Q</vt:lpstr>
      <vt:lpstr>Locating the Bias Point Q</vt:lpstr>
      <vt:lpstr>Small-Signal Operation and Models</vt:lpstr>
      <vt:lpstr>Small-Signal Operation and Models</vt:lpstr>
      <vt:lpstr>Small-Signal Operation and Models</vt:lpstr>
      <vt:lpstr>Small-Signal Operation and Models</vt:lpstr>
      <vt:lpstr>Small-Signal Operation and Models</vt:lpstr>
      <vt:lpstr>Small-Signal Operation and Models</vt:lpstr>
      <vt:lpstr>Small-Signal Operation and Models</vt:lpstr>
      <vt:lpstr>Small-Signal Operation and Models</vt:lpstr>
      <vt:lpstr>Small-Signal Operation and Models</vt:lpstr>
      <vt:lpstr>Small-Signal Models of the BJT</vt:lpstr>
      <vt:lpstr>Application of the Small-Signal Equivalent Circuits</vt:lpstr>
      <vt:lpstr>Example 7.1</vt:lpstr>
      <vt:lpstr>Example 7.1</vt:lpstr>
      <vt:lpstr>Example 7.1</vt:lpstr>
      <vt:lpstr>Example 7.1</vt:lpstr>
      <vt:lpstr>Example 7.2</vt:lpstr>
      <vt:lpstr>Example 7.2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small signal model parameters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 Bipolar Junction Transistors</dc:title>
  <dc:creator>user</dc:creator>
  <cp:lastModifiedBy>Dr.Sherif Hekal</cp:lastModifiedBy>
  <cp:revision>110</cp:revision>
  <dcterms:created xsi:type="dcterms:W3CDTF">2006-08-16T00:00:00Z</dcterms:created>
  <dcterms:modified xsi:type="dcterms:W3CDTF">2017-12-02T18:37:46Z</dcterms:modified>
</cp:coreProperties>
</file>